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5"/>
  </p:notesMasterIdLst>
  <p:sldIdLst>
    <p:sldId id="257" r:id="rId2"/>
    <p:sldId id="341" r:id="rId3"/>
    <p:sldId id="291" r:id="rId4"/>
    <p:sldId id="277" r:id="rId5"/>
    <p:sldId id="283" r:id="rId6"/>
    <p:sldId id="284" r:id="rId7"/>
    <p:sldId id="299" r:id="rId8"/>
    <p:sldId id="267" r:id="rId9"/>
    <p:sldId id="339" r:id="rId10"/>
    <p:sldId id="344" r:id="rId11"/>
    <p:sldId id="342" r:id="rId12"/>
    <p:sldId id="343" r:id="rId13"/>
    <p:sldId id="340" r:id="rId14"/>
    <p:sldId id="345" r:id="rId15"/>
    <p:sldId id="346" r:id="rId16"/>
    <p:sldId id="348" r:id="rId17"/>
    <p:sldId id="353" r:id="rId18"/>
    <p:sldId id="347" r:id="rId19"/>
    <p:sldId id="354" r:id="rId20"/>
    <p:sldId id="355" r:id="rId21"/>
    <p:sldId id="356" r:id="rId22"/>
    <p:sldId id="357" r:id="rId23"/>
    <p:sldId id="358" r:id="rId24"/>
    <p:sldId id="265" r:id="rId25"/>
    <p:sldId id="268" r:id="rId26"/>
    <p:sldId id="337" r:id="rId27"/>
    <p:sldId id="270" r:id="rId28"/>
    <p:sldId id="269" r:id="rId29"/>
    <p:sldId id="338" r:id="rId30"/>
    <p:sldId id="303" r:id="rId31"/>
    <p:sldId id="293" r:id="rId32"/>
    <p:sldId id="294" r:id="rId33"/>
    <p:sldId id="295" r:id="rId34"/>
    <p:sldId id="349" r:id="rId35"/>
    <p:sldId id="350" r:id="rId36"/>
    <p:sldId id="351" r:id="rId37"/>
    <p:sldId id="352" r:id="rId38"/>
    <p:sldId id="360" r:id="rId39"/>
    <p:sldId id="361" r:id="rId40"/>
    <p:sldId id="362" r:id="rId41"/>
    <p:sldId id="363" r:id="rId42"/>
    <p:sldId id="364" r:id="rId43"/>
    <p:sldId id="272" r:id="rId44"/>
  </p:sldIdLst>
  <p:sldSz cx="12192000" cy="6858000"/>
  <p:notesSz cx="6858000" cy="9144000"/>
  <p:embeddedFontLst>
    <p:embeddedFont>
      <p:font typeface="맑은 고딕" panose="020B0503020000020004" pitchFamily="34" charset="-127"/>
      <p:regular r:id="rId46"/>
      <p:bold r:id="rId47"/>
    </p:embeddedFont>
    <p:embeddedFont>
      <p:font typeface="Baskerville Old Face" panose="02020602080505020303" pitchFamily="18" charset="0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微軟正黑體" panose="020B0604030504040204" pitchFamily="34" charset="-120"/>
      <p:regular r:id="rId53"/>
      <p:bold r:id="rId54"/>
    </p:embeddedFont>
    <p:embeddedFont>
      <p:font typeface="微軟正黑體" panose="020B0604030504040204" pitchFamily="34" charset="-120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5A46"/>
    <a:srgbClr val="FCFCD5"/>
    <a:srgbClr val="FAF9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5184" autoAdjust="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6A627-7613-6941-A35F-C95C883341DA}" type="datetimeFigureOut">
              <a:rPr kumimoji="1" lang="zh-TW" altLang="en-US" smtClean="0"/>
              <a:pPr/>
              <a:t>2022/6/13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03A4A1-0B29-B34C-AB3F-94A697F28519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307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F58086-A0BE-4589-AA01-D425FBA4BF4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47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2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0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9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8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14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894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463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9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34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9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490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>
            <a:extLst>
              <a:ext uri="{FF2B5EF4-FFF2-40B4-BE49-F238E27FC236}">
                <a16:creationId xmlns:a16="http://schemas.microsoft.com/office/drawing/2014/main" id="{73740453-8823-0752-2B21-985ECE64BC48}"/>
              </a:ext>
            </a:extLst>
          </p:cNvPr>
          <p:cNvGrpSpPr/>
          <p:nvPr/>
        </p:nvGrpSpPr>
        <p:grpSpPr>
          <a:xfrm>
            <a:off x="4579181" y="2575596"/>
            <a:ext cx="7285062" cy="3406898"/>
            <a:chOff x="3902743" y="2234921"/>
            <a:chExt cx="7285062" cy="3406898"/>
          </a:xfrm>
        </p:grpSpPr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519AF5A3-BECA-C03A-2DB0-757B5414DA35}"/>
                </a:ext>
              </a:extLst>
            </p:cNvPr>
            <p:cNvSpPr txBox="1"/>
            <p:nvPr/>
          </p:nvSpPr>
          <p:spPr>
            <a:xfrm>
              <a:off x="7358982" y="4441490"/>
              <a:ext cx="382882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7200" b="1" kern="0" dirty="0">
                  <a:solidFill>
                    <a:srgbClr val="FAF9C0"/>
                  </a:solidFill>
                  <a:latin typeface="Baskerville Old Face" panose="02020602080505020303" pitchFamily="18" charset="0"/>
                  <a:ea typeface="STXinwei" panose="02010800040101010101" pitchFamily="2" charset="-122"/>
                  <a:cs typeface="Lao MN" pitchFamily="2" charset="0"/>
                </a:rPr>
                <a:t>Co.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094B59-CA38-4DCB-BB12-9A0585930F17}"/>
                </a:ext>
              </a:extLst>
            </p:cNvPr>
            <p:cNvSpPr txBox="1"/>
            <p:nvPr/>
          </p:nvSpPr>
          <p:spPr>
            <a:xfrm>
              <a:off x="3902743" y="2234921"/>
              <a:ext cx="6096000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latinLnBrk="0">
                <a:defRPr/>
              </a:pPr>
              <a:r>
                <a:rPr lang="en-US" altLang="ko-KR" sz="7200" b="1" kern="0" dirty="0">
                  <a:solidFill>
                    <a:prstClr val="white"/>
                  </a:solidFill>
                  <a:latin typeface="Baskerville Old Face" panose="02020602080505020303" pitchFamily="18" charset="0"/>
                  <a:ea typeface="STXinwei" panose="02010800040101010101" pitchFamily="2" charset="-122"/>
                  <a:cs typeface="Lao MN" pitchFamily="2" charset="0"/>
                </a:rPr>
                <a:t>High </a:t>
              </a:r>
            </a:p>
            <a:p>
              <a:pPr algn="r" latinLnBrk="0">
                <a:defRPr/>
              </a:pPr>
              <a:r>
                <a:rPr lang="en-US" altLang="ko-KR" sz="7200" b="1" kern="0" dirty="0">
                  <a:solidFill>
                    <a:prstClr val="white"/>
                  </a:solidFill>
                  <a:latin typeface="Baskerville Old Face" panose="02020602080505020303" pitchFamily="18" charset="0"/>
                  <a:ea typeface="STXinwei" panose="02010800040101010101" pitchFamily="2" charset="-122"/>
                  <a:cs typeface="Lao MN" pitchFamily="2" charset="0"/>
                </a:rPr>
                <a:t>Five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C4885313-9BAC-7FD1-1E40-894E5167EB21}"/>
              </a:ext>
            </a:extLst>
          </p:cNvPr>
          <p:cNvGrpSpPr/>
          <p:nvPr/>
        </p:nvGrpSpPr>
        <p:grpSpPr>
          <a:xfrm>
            <a:off x="3602347" y="1187929"/>
            <a:ext cx="3698423" cy="4403983"/>
            <a:chOff x="3151995" y="322235"/>
            <a:chExt cx="2843740" cy="3499968"/>
          </a:xfrm>
        </p:grpSpPr>
        <p:sp>
          <p:nvSpPr>
            <p:cNvPr id="6" name="직사각형 5"/>
            <p:cNvSpPr/>
            <p:nvPr/>
          </p:nvSpPr>
          <p:spPr>
            <a:xfrm>
              <a:off x="3151995" y="322235"/>
              <a:ext cx="2843740" cy="3499968"/>
            </a:xfrm>
            <a:prstGeom prst="rect">
              <a:avLst/>
            </a:prstGeom>
            <a:solidFill>
              <a:srgbClr val="FAF8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" name="圖片 4" descr="一張含有 室內 的圖片&#10;&#10;自動產生的描述">
              <a:extLst>
                <a:ext uri="{FF2B5EF4-FFF2-40B4-BE49-F238E27FC236}">
                  <a16:creationId xmlns:a16="http://schemas.microsoft.com/office/drawing/2014/main" id="{CBD284F6-4F27-7E49-7DA1-981CFD053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476" y="481866"/>
              <a:ext cx="2590269" cy="3186113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A371324-1FE6-BD23-8CD1-C6308672BDBE}"/>
              </a:ext>
            </a:extLst>
          </p:cNvPr>
          <p:cNvGrpSpPr/>
          <p:nvPr/>
        </p:nvGrpSpPr>
        <p:grpSpPr>
          <a:xfrm>
            <a:off x="8534234" y="2719205"/>
            <a:ext cx="2650384" cy="3677670"/>
            <a:chOff x="7730013" y="2564313"/>
            <a:chExt cx="2650384" cy="3677670"/>
          </a:xfrm>
        </p:grpSpPr>
        <p:sp>
          <p:nvSpPr>
            <p:cNvPr id="15" name="직사각형 5">
              <a:extLst>
                <a:ext uri="{FF2B5EF4-FFF2-40B4-BE49-F238E27FC236}">
                  <a16:creationId xmlns:a16="http://schemas.microsoft.com/office/drawing/2014/main" id="{41C075B5-D92D-E8E1-A455-A9CF3DE5E39F}"/>
                </a:ext>
              </a:extLst>
            </p:cNvPr>
            <p:cNvSpPr/>
            <p:nvPr/>
          </p:nvSpPr>
          <p:spPr>
            <a:xfrm>
              <a:off x="7730013" y="6087759"/>
              <a:ext cx="2648500" cy="154224"/>
            </a:xfrm>
            <a:prstGeom prst="rect">
              <a:avLst/>
            </a:prstGeom>
            <a:solidFill>
              <a:srgbClr val="FAF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5">
              <a:extLst>
                <a:ext uri="{FF2B5EF4-FFF2-40B4-BE49-F238E27FC236}">
                  <a16:creationId xmlns:a16="http://schemas.microsoft.com/office/drawing/2014/main" id="{4DCC72DC-8420-D8A1-9031-69504961D108}"/>
                </a:ext>
              </a:extLst>
            </p:cNvPr>
            <p:cNvSpPr/>
            <p:nvPr/>
          </p:nvSpPr>
          <p:spPr>
            <a:xfrm rot="5400000">
              <a:off x="8471943" y="4318543"/>
              <a:ext cx="3662684" cy="154224"/>
            </a:xfrm>
            <a:prstGeom prst="rect">
              <a:avLst/>
            </a:prstGeom>
            <a:solidFill>
              <a:srgbClr val="FAF9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" name="TextBox 9">
            <a:extLst>
              <a:ext uri="{FF2B5EF4-FFF2-40B4-BE49-F238E27FC236}">
                <a16:creationId xmlns:a16="http://schemas.microsoft.com/office/drawing/2014/main" id="{E1048B56-B98E-CC57-DBC7-6BEE9187E2A4}"/>
              </a:ext>
            </a:extLst>
          </p:cNvPr>
          <p:cNvSpPr txBox="1"/>
          <p:nvPr/>
        </p:nvSpPr>
        <p:spPr>
          <a:xfrm>
            <a:off x="105065" y="88635"/>
            <a:ext cx="4420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FAF9C0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Fine. Wine. &amp; Spirits. Corporation.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353BE845-CBBE-0771-1AA9-29A273E75DC8}"/>
              </a:ext>
            </a:extLst>
          </p:cNvPr>
          <p:cNvSpPr txBox="1"/>
          <p:nvPr/>
        </p:nvSpPr>
        <p:spPr>
          <a:xfrm rot="16200000">
            <a:off x="-1929157" y="2529489"/>
            <a:ext cx="4420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FAF9C0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Fine. Wine. &amp; Spirits. Corporation.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4D22CBF1-9ED0-208D-8509-4B4CB2A0C3F0}"/>
              </a:ext>
            </a:extLst>
          </p:cNvPr>
          <p:cNvSpPr txBox="1"/>
          <p:nvPr/>
        </p:nvSpPr>
        <p:spPr>
          <a:xfrm rot="16200000">
            <a:off x="-575043" y="5751661"/>
            <a:ext cx="17118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FAF9C0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Corporation.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D03D251C-5FE1-2335-22CD-178E5EE38F37}"/>
              </a:ext>
            </a:extLst>
          </p:cNvPr>
          <p:cNvSpPr txBox="1"/>
          <p:nvPr/>
        </p:nvSpPr>
        <p:spPr>
          <a:xfrm>
            <a:off x="511697" y="6349445"/>
            <a:ext cx="4420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FAF9C0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Fine. Wine. &amp; Spirits. Corporation.</a:t>
            </a:r>
          </a:p>
        </p:txBody>
      </p:sp>
    </p:spTree>
    <p:extLst>
      <p:ext uri="{BB962C8B-B14F-4D97-AF65-F5344CB8AC3E}">
        <p14:creationId xmlns:p14="http://schemas.microsoft.com/office/powerpoint/2010/main" val="315553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150805" y="636521"/>
            <a:ext cx="3890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族群</a:t>
            </a: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流量矩陣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11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8AD6FD6E-759B-B03B-A3FE-F97E83ADF568}"/>
              </a:ext>
            </a:extLst>
          </p:cNvPr>
          <p:cNvGrpSpPr/>
          <p:nvPr/>
        </p:nvGrpSpPr>
        <p:grpSpPr>
          <a:xfrm>
            <a:off x="1340396" y="1531606"/>
            <a:ext cx="3826211" cy="3991667"/>
            <a:chOff x="1713238" y="2347170"/>
            <a:chExt cx="3826211" cy="3991667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B83CE3CD-869D-12F9-66BA-D387E58E16E8}"/>
                </a:ext>
              </a:extLst>
            </p:cNvPr>
            <p:cNvGrpSpPr/>
            <p:nvPr/>
          </p:nvGrpSpPr>
          <p:grpSpPr>
            <a:xfrm>
              <a:off x="1713238" y="2347170"/>
              <a:ext cx="3826211" cy="3958604"/>
              <a:chOff x="6490079" y="2015633"/>
              <a:chExt cx="3826211" cy="3958604"/>
            </a:xfrm>
          </p:grpSpPr>
          <p:sp>
            <p:nvSpPr>
              <p:cNvPr id="14" name="직사각형 5">
                <a:extLst>
                  <a:ext uri="{FF2B5EF4-FFF2-40B4-BE49-F238E27FC236}">
                    <a16:creationId xmlns:a16="http://schemas.microsoft.com/office/drawing/2014/main" id="{73EA4BD7-E9E9-D761-2247-63CA6CD8FAF8}"/>
                  </a:ext>
                </a:extLst>
              </p:cNvPr>
              <p:cNvSpPr/>
              <p:nvPr/>
            </p:nvSpPr>
            <p:spPr>
              <a:xfrm>
                <a:off x="6691969" y="2179504"/>
                <a:ext cx="3624321" cy="3794733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34" charset="-127"/>
                  <a:cs typeface="+mn-cs"/>
                </a:endParaRPr>
              </a:p>
            </p:txBody>
          </p:sp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DBE3C58F-0760-E463-F349-663CE82505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428" t="3739"/>
              <a:stretch/>
            </p:blipFill>
            <p:spPr>
              <a:xfrm>
                <a:off x="6490079" y="2015633"/>
                <a:ext cx="3624321" cy="3573704"/>
              </a:xfrm>
              <a:prstGeom prst="rect">
                <a:avLst/>
              </a:prstGeom>
            </p:spPr>
          </p:pic>
        </p:grp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D7E9C2E-55F3-BDC9-021B-1F1C76619C1F}"/>
                </a:ext>
              </a:extLst>
            </p:cNvPr>
            <p:cNvSpPr txBox="1"/>
            <p:nvPr/>
          </p:nvSpPr>
          <p:spPr>
            <a:xfrm>
              <a:off x="3729148" y="5938727"/>
              <a:ext cx="1810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主力客群</a:t>
              </a:r>
              <a:r>
                <a:rPr kumimoji="1" lang="zh-TW" altLang="en-US" sz="2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r>
                <a:rPr kumimoji="1" lang="en-US" altLang="zh-TW" sz="2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R1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3993DB26-9C55-9571-EC22-215BC33A7B18}"/>
              </a:ext>
            </a:extLst>
          </p:cNvPr>
          <p:cNvGrpSpPr/>
          <p:nvPr/>
        </p:nvGrpSpPr>
        <p:grpSpPr>
          <a:xfrm>
            <a:off x="6470137" y="1531606"/>
            <a:ext cx="3915173" cy="3973813"/>
            <a:chOff x="6690596" y="2347169"/>
            <a:chExt cx="3915173" cy="3973813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4BC1B16B-CF0A-AEC4-9F45-74C7119C28EF}"/>
                </a:ext>
              </a:extLst>
            </p:cNvPr>
            <p:cNvGrpSpPr/>
            <p:nvPr/>
          </p:nvGrpSpPr>
          <p:grpSpPr>
            <a:xfrm>
              <a:off x="6690596" y="2347169"/>
              <a:ext cx="3788166" cy="3958605"/>
              <a:chOff x="1585139" y="2015633"/>
              <a:chExt cx="3788166" cy="3958605"/>
            </a:xfrm>
          </p:grpSpPr>
          <p:sp>
            <p:nvSpPr>
              <p:cNvPr id="35" name="직사각형 5">
                <a:extLst>
                  <a:ext uri="{FF2B5EF4-FFF2-40B4-BE49-F238E27FC236}">
                    <a16:creationId xmlns:a16="http://schemas.microsoft.com/office/drawing/2014/main" id="{1AD64F05-CB48-79E0-E6A1-A7634CF8DC4B}"/>
                  </a:ext>
                </a:extLst>
              </p:cNvPr>
              <p:cNvSpPr/>
              <p:nvPr/>
            </p:nvSpPr>
            <p:spPr>
              <a:xfrm>
                <a:off x="1748984" y="2179505"/>
                <a:ext cx="3624321" cy="3794733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/>
                  <a:ea typeface="맑은 고딕" panose="020B0503020000020004" pitchFamily="34" charset="-127"/>
                  <a:cs typeface="+mn-cs"/>
                </a:endParaRPr>
              </a:p>
            </p:txBody>
          </p:sp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C7E5F56A-5D69-16A2-4B85-499397F34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5139" y="2015633"/>
                <a:ext cx="3624321" cy="3573703"/>
              </a:xfrm>
              <a:prstGeom prst="rect">
                <a:avLst/>
              </a:prstGeom>
            </p:spPr>
          </p:pic>
        </p:grp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B929F2E-539B-00A5-9289-F14DB4B7D033}"/>
                </a:ext>
              </a:extLst>
            </p:cNvPr>
            <p:cNvSpPr txBox="1"/>
            <p:nvPr/>
          </p:nvSpPr>
          <p:spPr>
            <a:xfrm>
              <a:off x="8711065" y="5920872"/>
              <a:ext cx="18947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zh-TW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主力客群</a:t>
              </a:r>
              <a:r>
                <a:rPr kumimoji="1" lang="zh-TW" altLang="en-US" sz="2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r>
                <a:rPr kumimoji="1" lang="en-US" altLang="zh-TW" sz="2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N2</a:t>
              </a:r>
              <a:endPara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D682D40-6383-6A8A-0E79-67D109600B6D}"/>
              </a:ext>
            </a:extLst>
          </p:cNvPr>
          <p:cNvSpPr txBox="1"/>
          <p:nvPr/>
        </p:nvSpPr>
        <p:spPr>
          <a:xfrm>
            <a:off x="1340396" y="5694825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R1</a:t>
            </a:r>
            <a:r>
              <a:rPr kumimoji="1" lang="zh-TW" altLang="en-US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：保留率六成，三成變成瞌睡客戶</a:t>
            </a:r>
            <a:endParaRPr kumimoji="1" lang="en-US" altLang="zh-TW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2E285BA-2C4C-5603-3F9F-BD6F71AE4042}"/>
              </a:ext>
            </a:extLst>
          </p:cNvPr>
          <p:cNvSpPr txBox="1"/>
          <p:nvPr/>
        </p:nvSpPr>
        <p:spPr>
          <a:xfrm>
            <a:off x="6486729" y="5691659"/>
            <a:ext cx="409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N2</a:t>
            </a:r>
            <a:r>
              <a:rPr kumimoji="1" lang="zh-TW" altLang="en-US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：兩成變</a:t>
            </a:r>
            <a:r>
              <a:rPr kumimoji="1" lang="en-US" altLang="zh-TW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R1</a:t>
            </a:r>
            <a:r>
              <a:rPr kumimoji="1" lang="zh-TW" altLang="en-US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，四成變成瞌睡客戶</a:t>
            </a:r>
            <a:endParaRPr kumimoji="1" lang="en-US" altLang="zh-TW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DBA87871-D054-97FB-F4E8-E32633485C94}"/>
              </a:ext>
            </a:extLst>
          </p:cNvPr>
          <p:cNvSpPr/>
          <p:nvPr/>
        </p:nvSpPr>
        <p:spPr>
          <a:xfrm>
            <a:off x="1720120" y="6085915"/>
            <a:ext cx="201750" cy="165709"/>
          </a:xfrm>
          <a:prstGeom prst="rightArrow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AC8ECD7-9173-7F1C-084C-67465549CDB0}"/>
              </a:ext>
            </a:extLst>
          </p:cNvPr>
          <p:cNvSpPr txBox="1"/>
          <p:nvPr/>
        </p:nvSpPr>
        <p:spPr>
          <a:xfrm>
            <a:off x="1956043" y="5982877"/>
            <a:ext cx="354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會員活動增加忠誠度＆消費金額</a:t>
            </a:r>
            <a:endParaRPr kumimoji="1" lang="zh-TW" altLang="en-US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5" name="向右箭號 24">
            <a:extLst>
              <a:ext uri="{FF2B5EF4-FFF2-40B4-BE49-F238E27FC236}">
                <a16:creationId xmlns:a16="http://schemas.microsoft.com/office/drawing/2014/main" id="{B043B828-EC4C-CA53-E873-5680E190FEF5}"/>
              </a:ext>
            </a:extLst>
          </p:cNvPr>
          <p:cNvSpPr/>
          <p:nvPr/>
        </p:nvSpPr>
        <p:spPr>
          <a:xfrm>
            <a:off x="6878519" y="6084689"/>
            <a:ext cx="201750" cy="165709"/>
          </a:xfrm>
          <a:prstGeom prst="rightArrow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C5B7655-D7E0-2EEA-D913-6BF549F8F810}"/>
              </a:ext>
            </a:extLst>
          </p:cNvPr>
          <p:cNvSpPr txBox="1"/>
          <p:nvPr/>
        </p:nvSpPr>
        <p:spPr>
          <a:xfrm>
            <a:off x="7161209" y="5982877"/>
            <a:ext cx="51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具潛力變</a:t>
            </a:r>
            <a:r>
              <a:rPr kumimoji="1" lang="en-US" altLang="zh-TW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R2</a:t>
            </a:r>
            <a:r>
              <a:rPr kumimoji="1" lang="zh-TW" altLang="en-US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，專屬優惠活動養成消費習慣</a:t>
            </a:r>
            <a:endParaRPr kumimoji="1" lang="zh-TW" altLang="en-US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93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367660" y="676589"/>
            <a:ext cx="5823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族群的購買次數演變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9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직사각형 5">
            <a:extLst>
              <a:ext uri="{FF2B5EF4-FFF2-40B4-BE49-F238E27FC236}">
                <a16:creationId xmlns:a16="http://schemas.microsoft.com/office/drawing/2014/main" id="{1AD64F05-CB48-79E0-E6A1-A7634CF8DC4B}"/>
              </a:ext>
            </a:extLst>
          </p:cNvPr>
          <p:cNvSpPr/>
          <p:nvPr/>
        </p:nvSpPr>
        <p:spPr>
          <a:xfrm>
            <a:off x="2338539" y="1897720"/>
            <a:ext cx="7910863" cy="4548496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1" name="內容版面配置區 4">
            <a:extLst>
              <a:ext uri="{FF2B5EF4-FFF2-40B4-BE49-F238E27FC236}">
                <a16:creationId xmlns:a16="http://schemas.microsoft.com/office/drawing/2014/main" id="{4A88B237-0267-0F86-72F4-F357A4861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569" y="1507586"/>
            <a:ext cx="7910862" cy="476068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02DD783F-CBAC-CE33-9F91-3840586571C2}"/>
              </a:ext>
            </a:extLst>
          </p:cNvPr>
          <p:cNvSpPr/>
          <p:nvPr/>
        </p:nvSpPr>
        <p:spPr>
          <a:xfrm>
            <a:off x="3606800" y="2286000"/>
            <a:ext cx="1354667" cy="8805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A8AA1FD1-9550-81DC-6A7D-A949915EA8BF}"/>
              </a:ext>
            </a:extLst>
          </p:cNvPr>
          <p:cNvSpPr/>
          <p:nvPr/>
        </p:nvSpPr>
        <p:spPr>
          <a:xfrm>
            <a:off x="3073400" y="1854200"/>
            <a:ext cx="1083733" cy="12530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202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236405" y="655412"/>
            <a:ext cx="5719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主力客群的購買次數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10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5" name="직사각형 5">
            <a:extLst>
              <a:ext uri="{FF2B5EF4-FFF2-40B4-BE49-F238E27FC236}">
                <a16:creationId xmlns:a16="http://schemas.microsoft.com/office/drawing/2014/main" id="{1AD64F05-CB48-79E0-E6A1-A7634CF8DC4B}"/>
              </a:ext>
            </a:extLst>
          </p:cNvPr>
          <p:cNvSpPr/>
          <p:nvPr/>
        </p:nvSpPr>
        <p:spPr>
          <a:xfrm>
            <a:off x="2323990" y="1873716"/>
            <a:ext cx="7910863" cy="4548496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7E9C2E-55F3-BDC9-021B-1F1C76619C1F}"/>
              </a:ext>
            </a:extLst>
          </p:cNvPr>
          <p:cNvSpPr txBox="1"/>
          <p:nvPr/>
        </p:nvSpPr>
        <p:spPr>
          <a:xfrm>
            <a:off x="2352676" y="2055236"/>
            <a:ext cx="4510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新顧客族群（尤其</a:t>
            </a: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N2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）在明顯下降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8CAE5A5-56E9-947A-B5EE-420DCF8CC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7"/>
          <a:stretch/>
        </p:blipFill>
        <p:spPr>
          <a:xfrm>
            <a:off x="2030443" y="1472121"/>
            <a:ext cx="8016810" cy="47706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B052EE9-157C-41CF-C882-699A397DA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247" y="1594703"/>
            <a:ext cx="1135478" cy="16232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0780665-4C97-14A4-2183-850A2732B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187" y="3045823"/>
            <a:ext cx="1196444" cy="162320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9ED48A2-C746-91B2-FD4C-5D863ED8A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297" y="4379257"/>
            <a:ext cx="1257409" cy="162320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3546629-6927-7A5E-9546-18483894D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1164" y="2731079"/>
            <a:ext cx="1150720" cy="8839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8221856-604A-F199-CB46-E289646C6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4974" y="3615076"/>
            <a:ext cx="1143099" cy="73920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DC7B480-B822-9DAF-DAF7-44A481EB6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649" y="4294081"/>
            <a:ext cx="1219306" cy="16155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8F10451-DFF3-33CB-76AE-10DF5BA65E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3767" y="1830848"/>
            <a:ext cx="1143099" cy="162320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FB14434-45DC-5211-0902-324E0713A1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18002" y="4205865"/>
            <a:ext cx="1257409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10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0" y="0"/>
            <a:ext cx="4671811" cy="6858000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5364042" y="2705725"/>
            <a:ext cx="46718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建立模型</a:t>
            </a: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CB598EB0-29B0-375C-1E5B-39916610FB03}"/>
              </a:ext>
            </a:extLst>
          </p:cNvPr>
          <p:cNvSpPr/>
          <p:nvPr/>
        </p:nvSpPr>
        <p:spPr>
          <a:xfrm>
            <a:off x="4671812" y="287312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 descr="一張含有 牆 的圖片&#10;&#10;自動產生的描述">
            <a:extLst>
              <a:ext uri="{FF2B5EF4-FFF2-40B4-BE49-F238E27FC236}">
                <a16:creationId xmlns:a16="http://schemas.microsoft.com/office/drawing/2014/main" id="{1A43B61C-ED90-28B3-EFE4-86C793B41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/>
          <a:stretch/>
        </p:blipFill>
        <p:spPr>
          <a:xfrm>
            <a:off x="954903" y="743007"/>
            <a:ext cx="3177325" cy="5377972"/>
          </a:xfrm>
          <a:prstGeom prst="rect">
            <a:avLst/>
          </a:prstGeom>
        </p:spPr>
      </p:pic>
      <p:sp>
        <p:nvSpPr>
          <p:cNvPr id="10" name="직사각형 5">
            <a:extLst>
              <a:ext uri="{FF2B5EF4-FFF2-40B4-BE49-F238E27FC236}">
                <a16:creationId xmlns:a16="http://schemas.microsoft.com/office/drawing/2014/main" id="{348F0DDD-138D-710A-6710-93686FA1B563}"/>
              </a:ext>
            </a:extLst>
          </p:cNvPr>
          <p:cNvSpPr/>
          <p:nvPr/>
        </p:nvSpPr>
        <p:spPr>
          <a:xfrm>
            <a:off x="4671812" y="6408295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4C3A4BD-FA0D-3702-4F94-45217AFD6AB9}"/>
              </a:ext>
            </a:extLst>
          </p:cNvPr>
          <p:cNvSpPr/>
          <p:nvPr/>
        </p:nvSpPr>
        <p:spPr>
          <a:xfrm rot="5400000">
            <a:off x="8636941" y="3347805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B3CA0B43-6933-A8A4-D3AA-357389FA667A}"/>
              </a:ext>
            </a:extLst>
          </p:cNvPr>
          <p:cNvSpPr/>
          <p:nvPr/>
        </p:nvSpPr>
        <p:spPr>
          <a:xfrm>
            <a:off x="336736" y="287312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5">
            <a:extLst>
              <a:ext uri="{FF2B5EF4-FFF2-40B4-BE49-F238E27FC236}">
                <a16:creationId xmlns:a16="http://schemas.microsoft.com/office/drawing/2014/main" id="{E3C1D999-4FB8-7688-946F-E4AB85639A1E}"/>
              </a:ext>
            </a:extLst>
          </p:cNvPr>
          <p:cNvSpPr/>
          <p:nvPr/>
        </p:nvSpPr>
        <p:spPr>
          <a:xfrm>
            <a:off x="336736" y="6408293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9F312F95-7391-C4DC-0520-890D6B5B4A65}"/>
              </a:ext>
            </a:extLst>
          </p:cNvPr>
          <p:cNvSpPr/>
          <p:nvPr/>
        </p:nvSpPr>
        <p:spPr>
          <a:xfrm rot="16200000">
            <a:off x="-2728318" y="3347800"/>
            <a:ext cx="6283377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D2660C-0558-DEC0-306E-1E52EE189E80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12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3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660063" y="734771"/>
            <a:ext cx="5101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資料前處理＆建模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13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348AB7-0C8E-11E3-88B6-4941423B0537}"/>
              </a:ext>
            </a:extLst>
          </p:cNvPr>
          <p:cNvSpPr/>
          <p:nvPr/>
        </p:nvSpPr>
        <p:spPr>
          <a:xfrm>
            <a:off x="1340396" y="2386942"/>
            <a:ext cx="3882453" cy="3342807"/>
          </a:xfrm>
          <a:prstGeom prst="rect">
            <a:avLst/>
          </a:prstGeom>
          <a:solidFill>
            <a:srgbClr val="405A46"/>
          </a:solidFill>
          <a:ln w="88900"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2E327AC-93EA-BD97-1A7D-9FDA25D810D5}"/>
              </a:ext>
            </a:extLst>
          </p:cNvPr>
          <p:cNvSpPr txBox="1"/>
          <p:nvPr/>
        </p:nvSpPr>
        <p:spPr>
          <a:xfrm>
            <a:off x="1404707" y="2522604"/>
            <a:ext cx="3753830" cy="307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擷取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M1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：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月底前的資料</a:t>
            </a:r>
            <a:endParaRPr kumimoji="1" lang="en-US" altLang="zh-TW" sz="2400" b="1" dirty="0">
              <a:solidFill>
                <a:srgbClr val="FCFCD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TW" sz="105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新增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M2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：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是否購買＆購買金額，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兩欄位當訓練集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5C1BFA9-DB1E-0B23-2EFE-4F80ABF29B26}"/>
              </a:ext>
            </a:extLst>
          </p:cNvPr>
          <p:cNvSpPr/>
          <p:nvPr/>
        </p:nvSpPr>
        <p:spPr>
          <a:xfrm>
            <a:off x="7212766" y="2386942"/>
            <a:ext cx="3882453" cy="3342807"/>
          </a:xfrm>
          <a:prstGeom prst="rect">
            <a:avLst/>
          </a:prstGeom>
          <a:solidFill>
            <a:srgbClr val="405A46"/>
          </a:solidFill>
          <a:ln w="88900"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0B062EE-1ADD-F32D-6B80-030EFDFFEC3A}"/>
              </a:ext>
            </a:extLst>
          </p:cNvPr>
          <p:cNvSpPr txBox="1"/>
          <p:nvPr/>
        </p:nvSpPr>
        <p:spPr>
          <a:xfrm>
            <a:off x="7277077" y="2522604"/>
            <a:ext cx="3753830" cy="3036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擷取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M2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：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以前資料當作測試集</a:t>
            </a:r>
            <a:endParaRPr kumimoji="1" lang="en-US" altLang="zh-TW" sz="2400" b="1" dirty="0">
              <a:solidFill>
                <a:srgbClr val="FCFCD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TW" sz="105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預測：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三月顧客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是否來購買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以及其購買金額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50C619D-0A82-DCF6-3080-2F46AC8AEFCB}"/>
              </a:ext>
            </a:extLst>
          </p:cNvPr>
          <p:cNvCxnSpPr>
            <a:cxnSpLocks/>
          </p:cNvCxnSpPr>
          <p:nvPr/>
        </p:nvCxnSpPr>
        <p:spPr>
          <a:xfrm>
            <a:off x="5531371" y="4208248"/>
            <a:ext cx="1469036" cy="0"/>
          </a:xfrm>
          <a:prstGeom prst="straightConnector1">
            <a:avLst/>
          </a:prstGeom>
          <a:ln w="127000">
            <a:solidFill>
              <a:srgbClr val="405A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8766F4-51B4-0F4E-A6F0-78BD3B133374}"/>
              </a:ext>
            </a:extLst>
          </p:cNvPr>
          <p:cNvSpPr txBox="1"/>
          <p:nvPr/>
        </p:nvSpPr>
        <p:spPr>
          <a:xfrm>
            <a:off x="5514511" y="3429000"/>
            <a:ext cx="1485896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建模預測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778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2989802" y="734771"/>
            <a:ext cx="6212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Logistic</a:t>
            </a: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：預測保留率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14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06D3ED3B-2155-8CA9-B0AC-1CA66269B3A6}"/>
              </a:ext>
            </a:extLst>
          </p:cNvPr>
          <p:cNvSpPr/>
          <p:nvPr/>
        </p:nvSpPr>
        <p:spPr>
          <a:xfrm>
            <a:off x="2013056" y="2414592"/>
            <a:ext cx="8736148" cy="3739459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1152A81-6215-B9F3-9D94-EB338D5BC8D9}"/>
              </a:ext>
            </a:extLst>
          </p:cNvPr>
          <p:cNvGrpSpPr/>
          <p:nvPr/>
        </p:nvGrpSpPr>
        <p:grpSpPr>
          <a:xfrm>
            <a:off x="1842848" y="2224537"/>
            <a:ext cx="8736148" cy="3739458"/>
            <a:chOff x="2670152" y="2811466"/>
            <a:chExt cx="8736148" cy="3739458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E83FED0-3975-2705-4ADA-F0075E99A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152" y="2811466"/>
              <a:ext cx="8736148" cy="373945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73B5CD8-8A3A-4B0D-6BE1-257871EAA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2432" y="2811466"/>
              <a:ext cx="4069433" cy="990686"/>
            </a:xfrm>
            <a:prstGeom prst="rect">
              <a:avLst/>
            </a:prstGeom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BA3F7C8-4D92-651B-BA28-41A52453F0B6}"/>
              </a:ext>
            </a:extLst>
          </p:cNvPr>
          <p:cNvSpPr/>
          <p:nvPr/>
        </p:nvSpPr>
        <p:spPr>
          <a:xfrm>
            <a:off x="3436451" y="3340042"/>
            <a:ext cx="2149961" cy="439240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保留率：</a:t>
            </a:r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46.32%</a:t>
            </a:r>
            <a:endParaRPr lang="zh-TW" altLang="en-US" sz="2000" b="1" dirty="0">
              <a:solidFill>
                <a:srgbClr val="FCFCD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7B7FC2-280E-BF3D-3E79-C5CFD994D331}"/>
              </a:ext>
            </a:extLst>
          </p:cNvPr>
          <p:cNvSpPr txBox="1"/>
          <p:nvPr/>
        </p:nvSpPr>
        <p:spPr>
          <a:xfrm>
            <a:off x="6381130" y="1811910"/>
            <a:ext cx="4254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</a:t>
            </a:r>
            <a:r>
              <a:rPr kumimoji="1" lang="zh-TW" altLang="en-US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訓練集７成；測試集（驗證）３成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663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2989802" y="734771"/>
            <a:ext cx="5568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模型建立</a:t>
            </a: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：</a:t>
            </a:r>
            <a:r>
              <a:rPr kumimoji="1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Logistic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15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06D3ED3B-2155-8CA9-B0AC-1CA66269B3A6}"/>
              </a:ext>
            </a:extLst>
          </p:cNvPr>
          <p:cNvSpPr/>
          <p:nvPr/>
        </p:nvSpPr>
        <p:spPr>
          <a:xfrm>
            <a:off x="7165510" y="1831537"/>
            <a:ext cx="4201842" cy="4549187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7B7FC2-280E-BF3D-3E79-C5CFD994D331}"/>
              </a:ext>
            </a:extLst>
          </p:cNvPr>
          <p:cNvSpPr txBox="1"/>
          <p:nvPr/>
        </p:nvSpPr>
        <p:spPr>
          <a:xfrm>
            <a:off x="991840" y="5723119"/>
            <a:ext cx="5893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* 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重要變數：</a:t>
            </a: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recent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、</a:t>
            </a:r>
            <a:r>
              <a:rPr kumimoji="1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freq</a:t>
            </a:r>
            <a:r>
              <a:rPr kumimoji="1" lang="zh-TW" altLang="en-US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money</a:t>
            </a:r>
            <a:r>
              <a:rPr kumimoji="1" lang="zh-TW" altLang="en-US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area(Z115)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B43CE74-AEB7-D8C6-250E-E1874D0C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287"/>
          <a:stretch>
            <a:fillRect/>
          </a:stretch>
        </p:blipFill>
        <p:spPr>
          <a:xfrm>
            <a:off x="6940262" y="1682746"/>
            <a:ext cx="4226706" cy="452853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C3358A-1ED3-42E3-361C-0884EA8823A6}"/>
              </a:ext>
            </a:extLst>
          </p:cNvPr>
          <p:cNvSpPr txBox="1"/>
          <p:nvPr/>
        </p:nvSpPr>
        <p:spPr>
          <a:xfrm>
            <a:off x="1473964" y="2864143"/>
            <a:ext cx="5131004" cy="137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利用訓練及建立邏輯式迴歸模型</a:t>
            </a:r>
            <a:endParaRPr kumimoji="1" lang="en-US" altLang="zh-TW" sz="24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TW" sz="105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透過自動挑選變數讓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AIC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下降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28F0334-D823-2921-7994-64210EBCBAB1}"/>
              </a:ext>
            </a:extLst>
          </p:cNvPr>
          <p:cNvSpPr/>
          <p:nvPr/>
        </p:nvSpPr>
        <p:spPr>
          <a:xfrm>
            <a:off x="6943573" y="3997600"/>
            <a:ext cx="524027" cy="4282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D45B5B-E9E3-9868-F33C-211C76F8618C}"/>
              </a:ext>
            </a:extLst>
          </p:cNvPr>
          <p:cNvSpPr/>
          <p:nvPr/>
        </p:nvSpPr>
        <p:spPr>
          <a:xfrm>
            <a:off x="6940262" y="4717105"/>
            <a:ext cx="656878" cy="10425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D059D64-4005-79E8-3684-73A690FF90F4}"/>
              </a:ext>
            </a:extLst>
          </p:cNvPr>
          <p:cNvSpPr/>
          <p:nvPr/>
        </p:nvSpPr>
        <p:spPr>
          <a:xfrm>
            <a:off x="10888980" y="3985207"/>
            <a:ext cx="277988" cy="4395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A95AAC-B66B-55A8-E469-35B5CDC81D0C}"/>
              </a:ext>
            </a:extLst>
          </p:cNvPr>
          <p:cNvSpPr/>
          <p:nvPr/>
        </p:nvSpPr>
        <p:spPr>
          <a:xfrm>
            <a:off x="10888980" y="4678430"/>
            <a:ext cx="277988" cy="1816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9479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236258" y="734771"/>
            <a:ext cx="5719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模型解釋力＆精準度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16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06D3ED3B-2155-8CA9-B0AC-1CA66269B3A6}"/>
              </a:ext>
            </a:extLst>
          </p:cNvPr>
          <p:cNvSpPr/>
          <p:nvPr/>
        </p:nvSpPr>
        <p:spPr>
          <a:xfrm>
            <a:off x="6197764" y="1970168"/>
            <a:ext cx="4919704" cy="4243844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12AFA93-9135-F9FE-0430-C3209DBD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05" y="1748313"/>
            <a:ext cx="4919704" cy="427159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9A9D6AB-777F-4A37-0563-92191839CE17}"/>
              </a:ext>
            </a:extLst>
          </p:cNvPr>
          <p:cNvGraphicFramePr>
            <a:graphicFrameLocks noGrp="1"/>
          </p:cNvGraphicFramePr>
          <p:nvPr/>
        </p:nvGraphicFramePr>
        <p:xfrm>
          <a:off x="1405468" y="2311386"/>
          <a:ext cx="4224867" cy="287019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08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6733"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itchFamily="34" charset="-120"/>
                          <a:ea typeface="微軟正黑體" pitchFamily="34" charset="-120"/>
                        </a:rPr>
                        <a:t>會來購買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itchFamily="34" charset="-120"/>
                          <a:ea typeface="微軟正黑體" pitchFamily="34" charset="-120"/>
                        </a:rPr>
                        <a:t>不會來購買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67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itchFamily="34" charset="-120"/>
                          <a:ea typeface="微軟正黑體" pitchFamily="34" charset="-120"/>
                        </a:rPr>
                        <a:t>會來購買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itchFamily="34" charset="-120"/>
                          <a:ea typeface="微軟正黑體" pitchFamily="34" charset="-120"/>
                        </a:rPr>
                        <a:t>2214</a:t>
                      </a:r>
                      <a:endParaRPr lang="zh-TW" altLang="en-US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itchFamily="34" charset="-120"/>
                          <a:ea typeface="微軟正黑體" pitchFamily="34" charset="-120"/>
                        </a:rPr>
                        <a:t>864</a:t>
                      </a:r>
                      <a:endParaRPr lang="zh-TW" altLang="en-US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67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微軟正黑體" pitchFamily="34" charset="-120"/>
                          <a:ea typeface="微軟正黑體" pitchFamily="34" charset="-120"/>
                        </a:rPr>
                        <a:t>不會來購買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itchFamily="34" charset="-120"/>
                          <a:ea typeface="微軟正黑體" pitchFamily="34" charset="-120"/>
                        </a:rPr>
                        <a:t>1757</a:t>
                      </a:r>
                      <a:endParaRPr lang="zh-TW" altLang="en-US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itchFamily="34" charset="-120"/>
                          <a:ea typeface="微軟正黑體" pitchFamily="34" charset="-120"/>
                        </a:rPr>
                        <a:t>3738</a:t>
                      </a:r>
                      <a:endParaRPr lang="zh-TW" altLang="en-US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979CD651-630B-6D09-8071-4C19FCDE9F7E}"/>
              </a:ext>
            </a:extLst>
          </p:cNvPr>
          <p:cNvSpPr txBox="1"/>
          <p:nvPr/>
        </p:nvSpPr>
        <p:spPr>
          <a:xfrm>
            <a:off x="3734562" y="1568729"/>
            <a:ext cx="1328503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實  際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E0BEB3-FBFF-9219-EB96-40A1D0B2407B}"/>
              </a:ext>
            </a:extLst>
          </p:cNvPr>
          <p:cNvSpPr txBox="1"/>
          <p:nvPr/>
        </p:nvSpPr>
        <p:spPr>
          <a:xfrm>
            <a:off x="762765" y="3643062"/>
            <a:ext cx="608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</a:t>
            </a:r>
            <a:endParaRPr kumimoji="1" lang="en-US" altLang="zh-TW" sz="24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281889-3DA8-1407-CDA8-134C958CCC0E}"/>
              </a:ext>
            </a:extLst>
          </p:cNvPr>
          <p:cNvSpPr/>
          <p:nvPr/>
        </p:nvSpPr>
        <p:spPr>
          <a:xfrm>
            <a:off x="2310576" y="5438290"/>
            <a:ext cx="2523989" cy="777829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r>
              <a:rPr lang="zh-TW" altLang="en-US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0.694</a:t>
            </a:r>
          </a:p>
          <a:p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Precision</a:t>
            </a:r>
            <a:r>
              <a:rPr lang="zh-TW" altLang="en-US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0.558</a:t>
            </a:r>
            <a:endParaRPr lang="zh-TW" altLang="en-US" sz="2000" b="1" dirty="0">
              <a:solidFill>
                <a:srgbClr val="FCFCD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0CBC8B-894F-CB58-1F4F-9A409659161E}"/>
              </a:ext>
            </a:extLst>
          </p:cNvPr>
          <p:cNvSpPr/>
          <p:nvPr/>
        </p:nvSpPr>
        <p:spPr>
          <a:xfrm>
            <a:off x="7627644" y="3744957"/>
            <a:ext cx="1660290" cy="479910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AUC : 0.748</a:t>
            </a:r>
          </a:p>
        </p:txBody>
      </p:sp>
    </p:spTree>
    <p:extLst>
      <p:ext uri="{BB962C8B-B14F-4D97-AF65-F5344CB8AC3E}">
        <p14:creationId xmlns:p14="http://schemas.microsoft.com/office/powerpoint/2010/main" val="2363753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2989802" y="734771"/>
            <a:ext cx="6411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簡單迴歸：預測保留數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17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06D3ED3B-2155-8CA9-B0AC-1CA66269B3A6}"/>
              </a:ext>
            </a:extLst>
          </p:cNvPr>
          <p:cNvSpPr/>
          <p:nvPr/>
        </p:nvSpPr>
        <p:spPr>
          <a:xfrm>
            <a:off x="2013056" y="2528896"/>
            <a:ext cx="8736148" cy="3739459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83FED0-3975-2705-4ADA-F0075E99A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48" y="2338841"/>
            <a:ext cx="8736148" cy="373945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7B7FC2-280E-BF3D-3E79-C5CFD994D331}"/>
              </a:ext>
            </a:extLst>
          </p:cNvPr>
          <p:cNvSpPr txBox="1"/>
          <p:nvPr/>
        </p:nvSpPr>
        <p:spPr>
          <a:xfrm>
            <a:off x="3600754" y="1879050"/>
            <a:ext cx="69782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* 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訓練集７成；測試集３成（</a:t>
            </a:r>
            <a:r>
              <a:rPr kumimoji="1" lang="zh-TW" altLang="en-US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只對有來購買的</a:t>
            </a:r>
            <a:r>
              <a:rPr kumimoji="1" lang="en-US" altLang="zh-TW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13238</a:t>
            </a:r>
            <a:r>
              <a:rPr kumimoji="1" lang="zh-TW" altLang="en-US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人做模型）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D99DDBA-B002-53AB-9A3C-E792BF0D3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969" y="2393167"/>
            <a:ext cx="2182964" cy="2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45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228763" y="734771"/>
            <a:ext cx="573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模型建立：</a:t>
            </a:r>
            <a:r>
              <a:rPr kumimoji="1" lang="zh-TW" altLang="en-US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簡單迴歸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18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06D3ED3B-2155-8CA9-B0AC-1CA66269B3A6}"/>
              </a:ext>
            </a:extLst>
          </p:cNvPr>
          <p:cNvSpPr/>
          <p:nvPr/>
        </p:nvSpPr>
        <p:spPr>
          <a:xfrm>
            <a:off x="7165510" y="1831537"/>
            <a:ext cx="4201842" cy="4549187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7B7FC2-280E-BF3D-3E79-C5CFD994D331}"/>
              </a:ext>
            </a:extLst>
          </p:cNvPr>
          <p:cNvSpPr txBox="1"/>
          <p:nvPr/>
        </p:nvSpPr>
        <p:spPr>
          <a:xfrm>
            <a:off x="2083605" y="5537382"/>
            <a:ext cx="4734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判定係數：</a:t>
            </a: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R2 = 0.289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重要變數：除了</a:t>
            </a: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age69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外的所有變數</a:t>
            </a: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1C3358A-1ED3-42E3-361C-0884EA8823A6}"/>
              </a:ext>
            </a:extLst>
          </p:cNvPr>
          <p:cNvSpPr txBox="1"/>
          <p:nvPr/>
        </p:nvSpPr>
        <p:spPr>
          <a:xfrm>
            <a:off x="1473964" y="2864143"/>
            <a:ext cx="5131004" cy="1374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利用訓練及建立邏輯式迴歸模型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05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透過自動挑選變數讓</a:t>
            </a: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AIC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下降</a:t>
            </a:r>
            <a:endParaRPr kumimoji="1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8DCBFF6-D633-CBD1-6635-F37DDAC54A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456"/>
          <a:stretch>
            <a:fillRect/>
          </a:stretch>
        </p:blipFill>
        <p:spPr>
          <a:xfrm>
            <a:off x="6858193" y="1526972"/>
            <a:ext cx="4341967" cy="46756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28F0334-D823-2921-7994-64210EBCBAB1}"/>
              </a:ext>
            </a:extLst>
          </p:cNvPr>
          <p:cNvSpPr/>
          <p:nvPr/>
        </p:nvSpPr>
        <p:spPr>
          <a:xfrm>
            <a:off x="6858192" y="3710885"/>
            <a:ext cx="933259" cy="153620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D45B5B-E9E3-9868-F33C-211C76F8618C}"/>
              </a:ext>
            </a:extLst>
          </p:cNvPr>
          <p:cNvSpPr/>
          <p:nvPr/>
        </p:nvSpPr>
        <p:spPr>
          <a:xfrm>
            <a:off x="6864295" y="5451196"/>
            <a:ext cx="522624" cy="10045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0A95AAC-B66B-55A8-E469-35B5CDC81D0C}"/>
              </a:ext>
            </a:extLst>
          </p:cNvPr>
          <p:cNvSpPr/>
          <p:nvPr/>
        </p:nvSpPr>
        <p:spPr>
          <a:xfrm>
            <a:off x="10828628" y="5414398"/>
            <a:ext cx="269678" cy="12331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07B9BFC-8F07-C96D-EE7C-1960FDF1BADE}"/>
              </a:ext>
            </a:extLst>
          </p:cNvPr>
          <p:cNvSpPr/>
          <p:nvPr/>
        </p:nvSpPr>
        <p:spPr>
          <a:xfrm>
            <a:off x="10828628" y="3685357"/>
            <a:ext cx="269678" cy="15508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94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0" y="0"/>
            <a:ext cx="4671811" cy="6858000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5364042" y="2705725"/>
            <a:ext cx="46718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前情回顧</a:t>
            </a:r>
            <a:endParaRPr kumimoji="1" lang="en-US" altLang="zh-TW" sz="8800" b="1" i="0" u="none" strike="noStrike" kern="1200" cap="none" spc="0" normalizeH="0" baseline="0" noProof="0" dirty="0">
              <a:ln>
                <a:noFill/>
              </a:ln>
              <a:solidFill>
                <a:srgbClr val="FAF9C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CB598EB0-29B0-375C-1E5B-39916610FB03}"/>
              </a:ext>
            </a:extLst>
          </p:cNvPr>
          <p:cNvSpPr/>
          <p:nvPr/>
        </p:nvSpPr>
        <p:spPr>
          <a:xfrm>
            <a:off x="4671812" y="287312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6" name="圖片 5" descr="一張含有 牆 的圖片&#10;&#10;自動產生的描述">
            <a:extLst>
              <a:ext uri="{FF2B5EF4-FFF2-40B4-BE49-F238E27FC236}">
                <a16:creationId xmlns:a16="http://schemas.microsoft.com/office/drawing/2014/main" id="{1A43B61C-ED90-28B3-EFE4-86C793B41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/>
          <a:stretch/>
        </p:blipFill>
        <p:spPr>
          <a:xfrm>
            <a:off x="954903" y="743007"/>
            <a:ext cx="3177325" cy="5377972"/>
          </a:xfrm>
          <a:prstGeom prst="rect">
            <a:avLst/>
          </a:prstGeom>
        </p:spPr>
      </p:pic>
      <p:sp>
        <p:nvSpPr>
          <p:cNvPr id="10" name="직사각형 5">
            <a:extLst>
              <a:ext uri="{FF2B5EF4-FFF2-40B4-BE49-F238E27FC236}">
                <a16:creationId xmlns:a16="http://schemas.microsoft.com/office/drawing/2014/main" id="{348F0DDD-138D-710A-6710-93686FA1B563}"/>
              </a:ext>
            </a:extLst>
          </p:cNvPr>
          <p:cNvSpPr/>
          <p:nvPr/>
        </p:nvSpPr>
        <p:spPr>
          <a:xfrm>
            <a:off x="4671812" y="6408295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4C3A4BD-FA0D-3702-4F94-45217AFD6AB9}"/>
              </a:ext>
            </a:extLst>
          </p:cNvPr>
          <p:cNvSpPr/>
          <p:nvPr/>
        </p:nvSpPr>
        <p:spPr>
          <a:xfrm rot="5400000">
            <a:off x="8636941" y="3347805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B3CA0B43-6933-A8A4-D3AA-357389FA667A}"/>
              </a:ext>
            </a:extLst>
          </p:cNvPr>
          <p:cNvSpPr/>
          <p:nvPr/>
        </p:nvSpPr>
        <p:spPr>
          <a:xfrm>
            <a:off x="336736" y="287312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직사각형 5">
            <a:extLst>
              <a:ext uri="{FF2B5EF4-FFF2-40B4-BE49-F238E27FC236}">
                <a16:creationId xmlns:a16="http://schemas.microsoft.com/office/drawing/2014/main" id="{E3C1D999-4FB8-7688-946F-E4AB85639A1E}"/>
              </a:ext>
            </a:extLst>
          </p:cNvPr>
          <p:cNvSpPr/>
          <p:nvPr/>
        </p:nvSpPr>
        <p:spPr>
          <a:xfrm>
            <a:off x="336736" y="6408293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9F312F95-7391-C4DC-0520-890D6B5B4A65}"/>
              </a:ext>
            </a:extLst>
          </p:cNvPr>
          <p:cNvSpPr/>
          <p:nvPr/>
        </p:nvSpPr>
        <p:spPr>
          <a:xfrm rot="16200000">
            <a:off x="-2728318" y="3347800"/>
            <a:ext cx="6283377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D2660C-0558-DEC0-306E-1E52EE189E80}"/>
              </a:ext>
            </a:extLst>
          </p:cNvPr>
          <p:cNvSpPr txBox="1"/>
          <p:nvPr/>
        </p:nvSpPr>
        <p:spPr>
          <a:xfrm>
            <a:off x="11816591" y="4476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010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146470" y="734771"/>
            <a:ext cx="3899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模型</a:t>
            </a:r>
            <a:r>
              <a:rPr kumimoji="1" lang="zh-TW" altLang="en-US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預測結果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19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06D3ED3B-2155-8CA9-B0AC-1CA66269B3A6}"/>
              </a:ext>
            </a:extLst>
          </p:cNvPr>
          <p:cNvSpPr/>
          <p:nvPr/>
        </p:nvSpPr>
        <p:spPr>
          <a:xfrm>
            <a:off x="2045488" y="1930858"/>
            <a:ext cx="4919704" cy="4468270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BA504F07-423F-EE67-7D01-F2AB6A253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0640" y="1748313"/>
            <a:ext cx="4919704" cy="446827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8AE8A68-90BB-9690-D1FD-3F6DC8EDDAC1}"/>
              </a:ext>
            </a:extLst>
          </p:cNvPr>
          <p:cNvSpPr txBox="1"/>
          <p:nvPr/>
        </p:nvSpPr>
        <p:spPr>
          <a:xfrm>
            <a:off x="7280534" y="3429000"/>
            <a:ext cx="389906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R2Train – R2Test = 0.043</a:t>
            </a:r>
          </a:p>
        </p:txBody>
      </p:sp>
    </p:spTree>
    <p:extLst>
      <p:ext uri="{BB962C8B-B14F-4D97-AF65-F5344CB8AC3E}">
        <p14:creationId xmlns:p14="http://schemas.microsoft.com/office/powerpoint/2010/main" val="1788275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783561" y="765520"/>
            <a:ext cx="26248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模型</a:t>
            </a:r>
            <a:r>
              <a:rPr kumimoji="1" lang="zh-TW" altLang="en-US" sz="48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運用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20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06D3ED3B-2155-8CA9-B0AC-1CA66269B3A6}"/>
              </a:ext>
            </a:extLst>
          </p:cNvPr>
          <p:cNvSpPr/>
          <p:nvPr/>
        </p:nvSpPr>
        <p:spPr>
          <a:xfrm>
            <a:off x="999638" y="2694622"/>
            <a:ext cx="5135432" cy="3571658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4DF695F-F706-62C4-E824-827A83254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87"/>
          <a:stretch/>
        </p:blipFill>
        <p:spPr>
          <a:xfrm>
            <a:off x="813412" y="2261052"/>
            <a:ext cx="5135432" cy="357165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직사각형 5">
            <a:extLst>
              <a:ext uri="{FF2B5EF4-FFF2-40B4-BE49-F238E27FC236}">
                <a16:creationId xmlns:a16="http://schemas.microsoft.com/office/drawing/2014/main" id="{2195F843-098B-5174-754C-C36D33D0CB6C}"/>
              </a:ext>
            </a:extLst>
          </p:cNvPr>
          <p:cNvSpPr/>
          <p:nvPr/>
        </p:nvSpPr>
        <p:spPr>
          <a:xfrm>
            <a:off x="6494408" y="2709612"/>
            <a:ext cx="5135432" cy="3571658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4BC05EC-E408-0B36-FCB3-0A0B25638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87"/>
          <a:stretch/>
        </p:blipFill>
        <p:spPr>
          <a:xfrm>
            <a:off x="6321296" y="2261052"/>
            <a:ext cx="5135432" cy="357165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CF3A8C-B392-570C-E74A-666C7219EAB7}"/>
              </a:ext>
            </a:extLst>
          </p:cNvPr>
          <p:cNvSpPr txBox="1"/>
          <p:nvPr/>
        </p:nvSpPr>
        <p:spPr>
          <a:xfrm>
            <a:off x="7524625" y="1756417"/>
            <a:ext cx="3932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 </a:t>
            </a:r>
            <a:r>
              <a:rPr kumimoji="1" lang="zh-TW" altLang="en-US" sz="20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用兩模型預測三月客戶消費行為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3E712E-F043-F03C-8F54-60413025F926}"/>
              </a:ext>
            </a:extLst>
          </p:cNvPr>
          <p:cNvSpPr txBox="1"/>
          <p:nvPr/>
        </p:nvSpPr>
        <p:spPr>
          <a:xfrm>
            <a:off x="3900039" y="5866170"/>
            <a:ext cx="227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三月預計購買人數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D5C49DD-526E-ADBB-7CDC-C6A41D56AFC1}"/>
              </a:ext>
            </a:extLst>
          </p:cNvPr>
          <p:cNvSpPr txBox="1"/>
          <p:nvPr/>
        </p:nvSpPr>
        <p:spPr>
          <a:xfrm>
            <a:off x="9383843" y="5861294"/>
            <a:ext cx="2216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三月預計購買金額</a:t>
            </a:r>
          </a:p>
        </p:txBody>
      </p:sp>
    </p:spTree>
    <p:extLst>
      <p:ext uri="{BB962C8B-B14F-4D97-AF65-F5344CB8AC3E}">
        <p14:creationId xmlns:p14="http://schemas.microsoft.com/office/powerpoint/2010/main" val="229025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644701" y="734771"/>
            <a:ext cx="51324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估計顧客終生價值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21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직사각형 5">
            <a:extLst>
              <a:ext uri="{FF2B5EF4-FFF2-40B4-BE49-F238E27FC236}">
                <a16:creationId xmlns:a16="http://schemas.microsoft.com/office/drawing/2014/main" id="{06D3ED3B-2155-8CA9-B0AC-1CA66269B3A6}"/>
              </a:ext>
            </a:extLst>
          </p:cNvPr>
          <p:cNvSpPr/>
          <p:nvPr/>
        </p:nvSpPr>
        <p:spPr>
          <a:xfrm>
            <a:off x="1820080" y="2690379"/>
            <a:ext cx="9223905" cy="3384846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A577CA4-7321-37A2-F38D-EF8BAB35F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75" y="2206486"/>
            <a:ext cx="9348623" cy="338484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A903CFB-755A-B21E-132F-B9DCD52CC96D}"/>
              </a:ext>
            </a:extLst>
          </p:cNvPr>
          <p:cNvSpPr txBox="1"/>
          <p:nvPr/>
        </p:nvSpPr>
        <p:spPr>
          <a:xfrm>
            <a:off x="2833764" y="5645455"/>
            <a:ext cx="8150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顧客終生價值 </a:t>
            </a:r>
            <a:r>
              <a:rPr kumimoji="1" lang="en-US" altLang="zh-TW" sz="2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kumimoji="1" lang="zh-TW" altLang="en-US" sz="2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獲利率</a:t>
            </a:r>
            <a:r>
              <a:rPr kumimoji="1" lang="en-US" altLang="zh-TW" sz="2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* </a:t>
            </a:r>
            <a:r>
              <a:rPr kumimoji="1" lang="zh-TW" altLang="en-US" sz="2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預期獲利＊未來四個月預期保留率的現值總和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431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856016" y="734771"/>
            <a:ext cx="4479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各族群預測數值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22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1B339207-99D4-777F-B670-16C7C2285E95}"/>
              </a:ext>
            </a:extLst>
          </p:cNvPr>
          <p:cNvSpPr/>
          <p:nvPr/>
        </p:nvSpPr>
        <p:spPr>
          <a:xfrm>
            <a:off x="1607127" y="2904162"/>
            <a:ext cx="9506131" cy="2920064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717511D-4534-5D19-29C1-1714649D802A}"/>
              </a:ext>
            </a:extLst>
          </p:cNvPr>
          <p:cNvGrpSpPr/>
          <p:nvPr/>
        </p:nvGrpSpPr>
        <p:grpSpPr>
          <a:xfrm>
            <a:off x="1340396" y="2694536"/>
            <a:ext cx="9554255" cy="2921590"/>
            <a:chOff x="4556376" y="3223514"/>
            <a:chExt cx="6272657" cy="1918112"/>
          </a:xfrm>
        </p:grpSpPr>
        <p:pic>
          <p:nvPicPr>
            <p:cNvPr id="19" name="內容版面配置區 4">
              <a:extLst>
                <a:ext uri="{FF2B5EF4-FFF2-40B4-BE49-F238E27FC236}">
                  <a16:creationId xmlns:a16="http://schemas.microsoft.com/office/drawing/2014/main" id="{33766538-0808-4CFC-B138-7D8122FB3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576"/>
            <a:stretch/>
          </p:blipFill>
          <p:spPr>
            <a:xfrm>
              <a:off x="9362398" y="3224516"/>
              <a:ext cx="1466635" cy="1917110"/>
            </a:xfrm>
            <a:prstGeom prst="rect">
              <a:avLst/>
            </a:prstGeom>
          </p:spPr>
        </p:pic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7E70FE30-7F19-DAEB-EE77-E72D310747AD}"/>
                </a:ext>
              </a:extLst>
            </p:cNvPr>
            <p:cNvGrpSpPr/>
            <p:nvPr/>
          </p:nvGrpSpPr>
          <p:grpSpPr>
            <a:xfrm>
              <a:off x="4556376" y="3223514"/>
              <a:ext cx="5361874" cy="1918112"/>
              <a:chOff x="4556376" y="3223514"/>
              <a:chExt cx="5361874" cy="1918112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EF000434-3954-874B-FF22-051F55CB7E95}"/>
                  </a:ext>
                </a:extLst>
              </p:cNvPr>
              <p:cNvGrpSpPr/>
              <p:nvPr/>
            </p:nvGrpSpPr>
            <p:grpSpPr>
              <a:xfrm>
                <a:off x="4556376" y="3223514"/>
                <a:ext cx="3267273" cy="1918112"/>
                <a:chOff x="4556376" y="3223514"/>
                <a:chExt cx="3267273" cy="1918112"/>
              </a:xfrm>
            </p:grpSpPr>
            <p:pic>
              <p:nvPicPr>
                <p:cNvPr id="23" name="內容版面配置區 4">
                  <a:extLst>
                    <a:ext uri="{FF2B5EF4-FFF2-40B4-BE49-F238E27FC236}">
                      <a16:creationId xmlns:a16="http://schemas.microsoft.com/office/drawing/2014/main" id="{48BCE42F-2C15-499E-8613-A7C6A6D90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86424"/>
                <a:stretch/>
              </p:blipFill>
              <p:spPr>
                <a:xfrm>
                  <a:off x="4556376" y="3223514"/>
                  <a:ext cx="1602703" cy="1917110"/>
                </a:xfrm>
                <a:prstGeom prst="rect">
                  <a:avLst/>
                </a:prstGeom>
              </p:spPr>
            </p:pic>
            <p:pic>
              <p:nvPicPr>
                <p:cNvPr id="24" name="內容版面配置區 4">
                  <a:extLst>
                    <a:ext uri="{FF2B5EF4-FFF2-40B4-BE49-F238E27FC236}">
                      <a16:creationId xmlns:a16="http://schemas.microsoft.com/office/drawing/2014/main" id="{F503ABE5-0815-9D6C-591F-2A5A35E49F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4093" r="49224"/>
                <a:stretch/>
              </p:blipFill>
              <p:spPr>
                <a:xfrm>
                  <a:off x="5854171" y="3224516"/>
                  <a:ext cx="1969478" cy="1917110"/>
                </a:xfrm>
                <a:prstGeom prst="rect">
                  <a:avLst/>
                </a:prstGeom>
              </p:spPr>
            </p:pic>
          </p:grpSp>
          <p:pic>
            <p:nvPicPr>
              <p:cNvPr id="22" name="內容版面配置區 4">
                <a:extLst>
                  <a:ext uri="{FF2B5EF4-FFF2-40B4-BE49-F238E27FC236}">
                    <a16:creationId xmlns:a16="http://schemas.microsoft.com/office/drawing/2014/main" id="{F3607DA9-5773-9D67-2342-CC4CA293EA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2048" r="19143"/>
              <a:stretch/>
            </p:blipFill>
            <p:spPr>
              <a:xfrm>
                <a:off x="7697828" y="3223514"/>
                <a:ext cx="2220422" cy="1917110"/>
              </a:xfrm>
              <a:prstGeom prst="rect">
                <a:avLst/>
              </a:prstGeom>
            </p:spPr>
          </p:pic>
        </p:grp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A8F2286E-7615-19BB-7B12-CE3230DC1FD4}"/>
              </a:ext>
            </a:extLst>
          </p:cNvPr>
          <p:cNvSpPr/>
          <p:nvPr/>
        </p:nvSpPr>
        <p:spPr>
          <a:xfrm>
            <a:off x="1354251" y="2279591"/>
            <a:ext cx="814482" cy="410637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族群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526867A-184B-8059-0AB7-D21A3C35E5F6}"/>
              </a:ext>
            </a:extLst>
          </p:cNvPr>
          <p:cNvSpPr/>
          <p:nvPr/>
        </p:nvSpPr>
        <p:spPr>
          <a:xfrm>
            <a:off x="4065400" y="2279589"/>
            <a:ext cx="1514772" cy="410637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保留機率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40A0C9D-BB62-0E09-3F06-A599FE7A6DE8}"/>
              </a:ext>
            </a:extLst>
          </p:cNvPr>
          <p:cNvSpPr/>
          <p:nvPr/>
        </p:nvSpPr>
        <p:spPr>
          <a:xfrm>
            <a:off x="6788374" y="2279589"/>
            <a:ext cx="2047403" cy="410637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平均營收貢獻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07F410E-FE48-D1A0-1EF5-5B60E51DA40F}"/>
              </a:ext>
            </a:extLst>
          </p:cNvPr>
          <p:cNvSpPr/>
          <p:nvPr/>
        </p:nvSpPr>
        <p:spPr>
          <a:xfrm>
            <a:off x="9385064" y="2286052"/>
            <a:ext cx="1514772" cy="410637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終生價值</a:t>
            </a:r>
          </a:p>
        </p:txBody>
      </p:sp>
    </p:spTree>
    <p:extLst>
      <p:ext uri="{BB962C8B-B14F-4D97-AF65-F5344CB8AC3E}">
        <p14:creationId xmlns:p14="http://schemas.microsoft.com/office/powerpoint/2010/main" val="778562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0" y="0"/>
            <a:ext cx="4671811" cy="6858000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5364042" y="2705725"/>
            <a:ext cx="46718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8800" b="1" dirty="0">
                <a:solidFill>
                  <a:srgbClr val="FAF9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行銷策略</a:t>
            </a:r>
          </a:p>
        </p:txBody>
      </p:sp>
      <p:sp>
        <p:nvSpPr>
          <p:cNvPr id="7" name="직사각형 5">
            <a:extLst>
              <a:ext uri="{FF2B5EF4-FFF2-40B4-BE49-F238E27FC236}">
                <a16:creationId xmlns:a16="http://schemas.microsoft.com/office/drawing/2014/main" id="{CB598EB0-29B0-375C-1E5B-39916610FB03}"/>
              </a:ext>
            </a:extLst>
          </p:cNvPr>
          <p:cNvSpPr/>
          <p:nvPr/>
        </p:nvSpPr>
        <p:spPr>
          <a:xfrm>
            <a:off x="4671812" y="287312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6" name="圖片 5" descr="一張含有 牆 的圖片&#10;&#10;自動產生的描述">
            <a:extLst>
              <a:ext uri="{FF2B5EF4-FFF2-40B4-BE49-F238E27FC236}">
                <a16:creationId xmlns:a16="http://schemas.microsoft.com/office/drawing/2014/main" id="{1A43B61C-ED90-28B3-EFE4-86C793B419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6"/>
          <a:stretch/>
        </p:blipFill>
        <p:spPr>
          <a:xfrm>
            <a:off x="954903" y="743007"/>
            <a:ext cx="3177325" cy="5377972"/>
          </a:xfrm>
          <a:prstGeom prst="rect">
            <a:avLst/>
          </a:prstGeom>
        </p:spPr>
      </p:pic>
      <p:sp>
        <p:nvSpPr>
          <p:cNvPr id="10" name="직사각형 5">
            <a:extLst>
              <a:ext uri="{FF2B5EF4-FFF2-40B4-BE49-F238E27FC236}">
                <a16:creationId xmlns:a16="http://schemas.microsoft.com/office/drawing/2014/main" id="{348F0DDD-138D-710A-6710-93686FA1B563}"/>
              </a:ext>
            </a:extLst>
          </p:cNvPr>
          <p:cNvSpPr/>
          <p:nvPr/>
        </p:nvSpPr>
        <p:spPr>
          <a:xfrm>
            <a:off x="4671812" y="6408295"/>
            <a:ext cx="718801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4C3A4BD-FA0D-3702-4F94-45217AFD6AB9}"/>
              </a:ext>
            </a:extLst>
          </p:cNvPr>
          <p:cNvSpPr/>
          <p:nvPr/>
        </p:nvSpPr>
        <p:spPr>
          <a:xfrm rot="5400000">
            <a:off x="8636941" y="3347805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3" name="직사각형 5">
            <a:extLst>
              <a:ext uri="{FF2B5EF4-FFF2-40B4-BE49-F238E27FC236}">
                <a16:creationId xmlns:a16="http://schemas.microsoft.com/office/drawing/2014/main" id="{B3CA0B43-6933-A8A4-D3AA-357389FA667A}"/>
              </a:ext>
            </a:extLst>
          </p:cNvPr>
          <p:cNvSpPr/>
          <p:nvPr/>
        </p:nvSpPr>
        <p:spPr>
          <a:xfrm>
            <a:off x="336736" y="287312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4" name="직사각형 5">
            <a:extLst>
              <a:ext uri="{FF2B5EF4-FFF2-40B4-BE49-F238E27FC236}">
                <a16:creationId xmlns:a16="http://schemas.microsoft.com/office/drawing/2014/main" id="{E3C1D999-4FB8-7688-946F-E4AB85639A1E}"/>
              </a:ext>
            </a:extLst>
          </p:cNvPr>
          <p:cNvSpPr/>
          <p:nvPr/>
        </p:nvSpPr>
        <p:spPr>
          <a:xfrm>
            <a:off x="336736" y="6408293"/>
            <a:ext cx="4335074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9F312F95-7391-C4DC-0520-890D6B5B4A65}"/>
              </a:ext>
            </a:extLst>
          </p:cNvPr>
          <p:cNvSpPr/>
          <p:nvPr/>
        </p:nvSpPr>
        <p:spPr>
          <a:xfrm rot="16200000">
            <a:off x="-2728318" y="3347800"/>
            <a:ext cx="6283377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9D2660C-0558-DEC0-306E-1E52EE189E80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23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89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2491715" y="762640"/>
            <a:ext cx="7438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主力客群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 :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R1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471E9D-DDE9-6A3D-64B4-A64F8D98B8B4}"/>
              </a:ext>
            </a:extLst>
          </p:cNvPr>
          <p:cNvGrpSpPr/>
          <p:nvPr/>
        </p:nvGrpSpPr>
        <p:grpSpPr>
          <a:xfrm>
            <a:off x="2685902" y="2203862"/>
            <a:ext cx="3043084" cy="3675281"/>
            <a:chOff x="2053024" y="2251622"/>
            <a:chExt cx="3043084" cy="367528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BC2792E0-F5DB-DDF4-D352-54553D95E1BD}"/>
                </a:ext>
              </a:extLst>
            </p:cNvPr>
            <p:cNvSpPr/>
            <p:nvPr/>
          </p:nvSpPr>
          <p:spPr>
            <a:xfrm>
              <a:off x="2053024" y="2850197"/>
              <a:ext cx="3043084" cy="307670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1BEB53A8-3194-6B5B-D121-0C60317E0CC2}"/>
                </a:ext>
              </a:extLst>
            </p:cNvPr>
            <p:cNvSpPr/>
            <p:nvPr/>
          </p:nvSpPr>
          <p:spPr>
            <a:xfrm>
              <a:off x="2203736" y="3000908"/>
              <a:ext cx="2761186" cy="2791693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DA21922-E880-FB8C-3593-7B4954F37BCB}"/>
                </a:ext>
              </a:extLst>
            </p:cNvPr>
            <p:cNvSpPr txBox="1"/>
            <p:nvPr/>
          </p:nvSpPr>
          <p:spPr>
            <a:xfrm>
              <a:off x="2427220" y="3553510"/>
              <a:ext cx="2537237" cy="168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消費頻率高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457200" marR="0" lvl="0" indent="-4572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距上次消費近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457200" marR="0" lvl="0" indent="-4572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客單價低</a:t>
              </a: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D7E9C2E-55F3-BDC9-021B-1F1C76619C1F}"/>
                </a:ext>
              </a:extLst>
            </p:cNvPr>
            <p:cNvSpPr txBox="1"/>
            <p:nvPr/>
          </p:nvSpPr>
          <p:spPr>
            <a:xfrm>
              <a:off x="3120324" y="2251622"/>
              <a:ext cx="9280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特徵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9B2C741-65C3-2CE5-7916-6BA9720F5C8D}"/>
              </a:ext>
            </a:extLst>
          </p:cNvPr>
          <p:cNvGrpSpPr/>
          <p:nvPr/>
        </p:nvGrpSpPr>
        <p:grpSpPr>
          <a:xfrm>
            <a:off x="6463016" y="2156102"/>
            <a:ext cx="3043084" cy="3723041"/>
            <a:chOff x="6437072" y="2203862"/>
            <a:chExt cx="3043084" cy="3723041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696527F-E412-DA2F-F855-5A09CD7C8FF2}"/>
                </a:ext>
              </a:extLst>
            </p:cNvPr>
            <p:cNvSpPr/>
            <p:nvPr/>
          </p:nvSpPr>
          <p:spPr>
            <a:xfrm>
              <a:off x="6437072" y="2850197"/>
              <a:ext cx="3043084" cy="307670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F2C34AD-2538-7841-5C4D-050625940E80}"/>
                </a:ext>
              </a:extLst>
            </p:cNvPr>
            <p:cNvSpPr/>
            <p:nvPr/>
          </p:nvSpPr>
          <p:spPr>
            <a:xfrm>
              <a:off x="6587784" y="3000908"/>
              <a:ext cx="2761186" cy="2791693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65DC53C-68A8-0491-4A27-8626F09854C6}"/>
                </a:ext>
              </a:extLst>
            </p:cNvPr>
            <p:cNvSpPr txBox="1"/>
            <p:nvPr/>
          </p:nvSpPr>
          <p:spPr>
            <a:xfrm>
              <a:off x="6659032" y="3822305"/>
              <a:ext cx="2623959" cy="113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利用高顧客忠誠度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以促銷提高客單價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8E2C37A-0A6F-53DC-B332-DF525CF80BD8}"/>
                </a:ext>
              </a:extLst>
            </p:cNvPr>
            <p:cNvSpPr txBox="1"/>
            <p:nvPr/>
          </p:nvSpPr>
          <p:spPr>
            <a:xfrm>
              <a:off x="7147624" y="2203862"/>
              <a:ext cx="1621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行銷方向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33FFEB5-8BF4-B317-5EA6-382261E89E1C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24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80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7E9C2E-55F3-BDC9-021B-1F1C76619C1F}"/>
              </a:ext>
            </a:extLst>
          </p:cNvPr>
          <p:cNvSpPr txBox="1"/>
          <p:nvPr/>
        </p:nvSpPr>
        <p:spPr>
          <a:xfrm>
            <a:off x="1317887" y="2273788"/>
            <a:ext cx="231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預測保留率：</a:t>
            </a:r>
            <a:endParaRPr kumimoji="1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8E2C37A-0A6F-53DC-B332-DF525CF80BD8}"/>
              </a:ext>
            </a:extLst>
          </p:cNvPr>
          <p:cNvSpPr txBox="1"/>
          <p:nvPr/>
        </p:nvSpPr>
        <p:spPr>
          <a:xfrm>
            <a:off x="6476888" y="2273788"/>
            <a:ext cx="204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購買金額：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33FFEB5-8BF4-B317-5EA6-382261E89E1C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25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CDA42A7-B2AB-DFC6-2AEC-296EFCE727B6}"/>
              </a:ext>
            </a:extLst>
          </p:cNvPr>
          <p:cNvSpPr txBox="1"/>
          <p:nvPr/>
        </p:nvSpPr>
        <p:spPr>
          <a:xfrm>
            <a:off x="2491715" y="762640"/>
            <a:ext cx="7438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主力客群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1 :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R1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7" name="직사각형 5">
            <a:extLst>
              <a:ext uri="{FF2B5EF4-FFF2-40B4-BE49-F238E27FC236}">
                <a16:creationId xmlns:a16="http://schemas.microsoft.com/office/drawing/2014/main" id="{4B3F51FE-9CD7-080B-920E-4581B9C7ECB6}"/>
              </a:ext>
            </a:extLst>
          </p:cNvPr>
          <p:cNvSpPr/>
          <p:nvPr/>
        </p:nvSpPr>
        <p:spPr>
          <a:xfrm>
            <a:off x="1506574" y="3054302"/>
            <a:ext cx="4324939" cy="2745389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9A338A82-3197-6BE7-92FE-188E708C9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2546"/>
          <a:stretch/>
        </p:blipFill>
        <p:spPr>
          <a:xfrm>
            <a:off x="1317887" y="2849845"/>
            <a:ext cx="4328170" cy="2745389"/>
          </a:xfrm>
          <a:ln w="12700">
            <a:solidFill>
              <a:schemeClr val="tx1"/>
            </a:solidFill>
          </a:ln>
        </p:spPr>
      </p:pic>
      <p:sp>
        <p:nvSpPr>
          <p:cNvPr id="21" name="직사각형 5">
            <a:extLst>
              <a:ext uri="{FF2B5EF4-FFF2-40B4-BE49-F238E27FC236}">
                <a16:creationId xmlns:a16="http://schemas.microsoft.com/office/drawing/2014/main" id="{1B4B5A6D-48A3-076D-1075-4D303769C152}"/>
              </a:ext>
            </a:extLst>
          </p:cNvPr>
          <p:cNvSpPr/>
          <p:nvPr/>
        </p:nvSpPr>
        <p:spPr>
          <a:xfrm>
            <a:off x="6731401" y="3023761"/>
            <a:ext cx="4451001" cy="2745389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latinLnBrk="0">
              <a:lnSpc>
                <a:spcPct val="150000"/>
              </a:lnSpc>
              <a:defRPr/>
            </a:pPr>
            <a:endParaRPr lang="en-US" altLang="ko-KR" sz="7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pic>
        <p:nvPicPr>
          <p:cNvPr id="22" name="內容版面配置區 4">
            <a:extLst>
              <a:ext uri="{FF2B5EF4-FFF2-40B4-BE49-F238E27FC236}">
                <a16:creationId xmlns:a16="http://schemas.microsoft.com/office/drawing/2014/main" id="{E1437C2A-CADF-D6CE-82C5-31906CEE2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91"/>
          <a:stretch/>
        </p:blipFill>
        <p:spPr>
          <a:xfrm>
            <a:off x="6545945" y="2849844"/>
            <a:ext cx="4415252" cy="274538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69E3280-D323-AD0F-359E-6854265D0647}"/>
              </a:ext>
            </a:extLst>
          </p:cNvPr>
          <p:cNvSpPr/>
          <p:nvPr/>
        </p:nvSpPr>
        <p:spPr>
          <a:xfrm>
            <a:off x="3090441" y="3310359"/>
            <a:ext cx="2210764" cy="19792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3C7EED-F524-691C-78A4-ACA4E9F6B047}"/>
              </a:ext>
            </a:extLst>
          </p:cNvPr>
          <p:cNvSpPr/>
          <p:nvPr/>
        </p:nvSpPr>
        <p:spPr>
          <a:xfrm>
            <a:off x="8993529" y="3356659"/>
            <a:ext cx="1018572" cy="19329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6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340396" y="877034"/>
            <a:ext cx="60835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R1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E79533B-1B7A-BC9F-BF31-1B55BBE81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416" y="829316"/>
            <a:ext cx="3652860" cy="5476458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EC3189F9-50B4-D818-95D2-937F14FB53C4}"/>
              </a:ext>
            </a:extLst>
          </p:cNvPr>
          <p:cNvGrpSpPr/>
          <p:nvPr/>
        </p:nvGrpSpPr>
        <p:grpSpPr>
          <a:xfrm>
            <a:off x="2321650" y="1971283"/>
            <a:ext cx="4121063" cy="4009683"/>
            <a:chOff x="2379944" y="1971283"/>
            <a:chExt cx="4121063" cy="4009683"/>
          </a:xfrm>
        </p:grpSpPr>
        <p:sp>
          <p:nvSpPr>
            <p:cNvPr id="21" name="직사각형 5">
              <a:extLst>
                <a:ext uri="{FF2B5EF4-FFF2-40B4-BE49-F238E27FC236}">
                  <a16:creationId xmlns:a16="http://schemas.microsoft.com/office/drawing/2014/main" id="{219FD70D-0671-F401-C73E-579E05964DA2}"/>
                </a:ext>
              </a:extLst>
            </p:cNvPr>
            <p:cNvSpPr/>
            <p:nvPr/>
          </p:nvSpPr>
          <p:spPr>
            <a:xfrm>
              <a:off x="2379944" y="1971283"/>
              <a:ext cx="4121063" cy="4009683"/>
            </a:xfrm>
            <a:prstGeom prst="rect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309CE16-7295-2413-228F-019928AF22AD}"/>
                </a:ext>
              </a:extLst>
            </p:cNvPr>
            <p:cNvSpPr txBox="1"/>
            <p:nvPr/>
          </p:nvSpPr>
          <p:spPr>
            <a:xfrm>
              <a:off x="2728802" y="2329519"/>
              <a:ext cx="3367198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《</a:t>
              </a:r>
              <a:r>
                <a:rPr kumimoji="1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新品發表會</a:t>
              </a:r>
              <a:r>
                <a:rPr kumimoji="1" lang="en-US" altLang="zh-TW" sz="4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》</a:t>
              </a:r>
              <a:endParaRPr kumimoji="1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40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   微醺＋早鳥優惠</a:t>
              </a:r>
              <a:endPara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3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提高新品曝光度</a:t>
              </a:r>
              <a:endParaRPr kumimoji="1" lang="en-US" altLang="zh-TW" sz="3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  ＆ 客消費金額</a:t>
              </a:r>
            </a:p>
          </p:txBody>
        </p:sp>
      </p:grp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000" b="1" kern="0" dirty="0">
                <a:solidFill>
                  <a:srgbClr val="405A46"/>
                </a:solidFill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C37F412-B769-BE19-CEDE-1F31F0D97523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374327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595047" y="774218"/>
            <a:ext cx="5001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主力客群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2 : </a:t>
            </a:r>
            <a:r>
              <a:rPr kumimoji="1" lang="en-US" altLang="zh-TW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N2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471E9D-DDE9-6A3D-64B4-A64F8D98B8B4}"/>
              </a:ext>
            </a:extLst>
          </p:cNvPr>
          <p:cNvGrpSpPr/>
          <p:nvPr/>
        </p:nvGrpSpPr>
        <p:grpSpPr>
          <a:xfrm>
            <a:off x="2685902" y="2203862"/>
            <a:ext cx="3043084" cy="3675281"/>
            <a:chOff x="2053024" y="2251622"/>
            <a:chExt cx="3043084" cy="3675281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BC2792E0-F5DB-DDF4-D352-54553D95E1BD}"/>
                </a:ext>
              </a:extLst>
            </p:cNvPr>
            <p:cNvSpPr/>
            <p:nvPr/>
          </p:nvSpPr>
          <p:spPr>
            <a:xfrm>
              <a:off x="2053024" y="2850197"/>
              <a:ext cx="3043084" cy="307670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1BEB53A8-3194-6B5B-D121-0C60317E0CC2}"/>
                </a:ext>
              </a:extLst>
            </p:cNvPr>
            <p:cNvSpPr/>
            <p:nvPr/>
          </p:nvSpPr>
          <p:spPr>
            <a:xfrm>
              <a:off x="2203736" y="3000908"/>
              <a:ext cx="2761186" cy="2791693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DA21922-E880-FB8C-3593-7B4954F37BCB}"/>
                </a:ext>
              </a:extLst>
            </p:cNvPr>
            <p:cNvSpPr txBox="1"/>
            <p:nvPr/>
          </p:nvSpPr>
          <p:spPr>
            <a:xfrm>
              <a:off x="2252822" y="3606549"/>
              <a:ext cx="2819600" cy="168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客單價高</a:t>
              </a: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kumimoji="1" lang="zh-TW" altLang="en-US" sz="24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第一次消費發生在最近</a:t>
              </a:r>
              <a:endParaRPr kumimoji="1" lang="en-US" altLang="zh-TW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0D7E9C2E-55F3-BDC9-021B-1F1C76619C1F}"/>
                </a:ext>
              </a:extLst>
            </p:cNvPr>
            <p:cNvSpPr txBox="1"/>
            <p:nvPr/>
          </p:nvSpPr>
          <p:spPr>
            <a:xfrm>
              <a:off x="3120324" y="2251622"/>
              <a:ext cx="9280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特徵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9B2C741-65C3-2CE5-7916-6BA9720F5C8D}"/>
              </a:ext>
            </a:extLst>
          </p:cNvPr>
          <p:cNvGrpSpPr/>
          <p:nvPr/>
        </p:nvGrpSpPr>
        <p:grpSpPr>
          <a:xfrm>
            <a:off x="6463016" y="2156102"/>
            <a:ext cx="3043084" cy="3723041"/>
            <a:chOff x="6437072" y="2203862"/>
            <a:chExt cx="3043084" cy="3723041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696527F-E412-DA2F-F855-5A09CD7C8FF2}"/>
                </a:ext>
              </a:extLst>
            </p:cNvPr>
            <p:cNvSpPr/>
            <p:nvPr/>
          </p:nvSpPr>
          <p:spPr>
            <a:xfrm>
              <a:off x="6437072" y="2850197"/>
              <a:ext cx="3043084" cy="3076706"/>
            </a:xfrm>
            <a:prstGeom prst="ellipse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EF2C34AD-2538-7841-5C4D-050625940E80}"/>
                </a:ext>
              </a:extLst>
            </p:cNvPr>
            <p:cNvSpPr/>
            <p:nvPr/>
          </p:nvSpPr>
          <p:spPr>
            <a:xfrm>
              <a:off x="6587784" y="3000908"/>
              <a:ext cx="2761186" cy="2791693"/>
            </a:xfrm>
            <a:prstGeom prst="ellipse">
              <a:avLst/>
            </a:prstGeom>
            <a:solidFill>
              <a:srgbClr val="FCFC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65DC53C-68A8-0491-4A27-8626F09854C6}"/>
                </a:ext>
              </a:extLst>
            </p:cNvPr>
            <p:cNvSpPr txBox="1"/>
            <p:nvPr/>
          </p:nvSpPr>
          <p:spPr>
            <a:xfrm>
              <a:off x="6656397" y="3545306"/>
              <a:ext cx="2623959" cy="168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利用較高消費力</a:t>
              </a: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以尊榮獨家體驗</a:t>
              </a: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提高顧客忠誠度</a:t>
              </a: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58E2C37A-0A6F-53DC-B332-DF525CF80BD8}"/>
                </a:ext>
              </a:extLst>
            </p:cNvPr>
            <p:cNvSpPr txBox="1"/>
            <p:nvPr/>
          </p:nvSpPr>
          <p:spPr>
            <a:xfrm>
              <a:off x="7147624" y="2203862"/>
              <a:ext cx="16219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行銷方向</a:t>
              </a: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062F273-084A-156E-9BD9-2B04E20A9EB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27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78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7E9C2E-55F3-BDC9-021B-1F1C76619C1F}"/>
              </a:ext>
            </a:extLst>
          </p:cNvPr>
          <p:cNvSpPr txBox="1"/>
          <p:nvPr/>
        </p:nvSpPr>
        <p:spPr>
          <a:xfrm>
            <a:off x="1340396" y="2136547"/>
            <a:ext cx="231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預測保留率：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8E2C37A-0A6F-53DC-B332-DF525CF80BD8}"/>
              </a:ext>
            </a:extLst>
          </p:cNvPr>
          <p:cNvSpPr txBox="1"/>
          <p:nvPr/>
        </p:nvSpPr>
        <p:spPr>
          <a:xfrm>
            <a:off x="6476888" y="2136547"/>
            <a:ext cx="2043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購買金額：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33FFEB5-8BF4-B317-5EA6-382261E89E1C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28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CDA42A7-B2AB-DFC6-2AEC-296EFCE727B6}"/>
              </a:ext>
            </a:extLst>
          </p:cNvPr>
          <p:cNvSpPr txBox="1"/>
          <p:nvPr/>
        </p:nvSpPr>
        <p:spPr>
          <a:xfrm>
            <a:off x="2491715" y="762640"/>
            <a:ext cx="74384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主力客群 </a:t>
            </a:r>
            <a:r>
              <a:rPr kumimoji="1" lang="en-US" altLang="zh-TW" sz="4400" b="1" dirty="0">
                <a:solidFill>
                  <a:srgbClr val="E7E6E6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: </a:t>
            </a:r>
            <a:r>
              <a:rPr kumimoji="1" lang="en-US" altLang="zh-TW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N2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17" name="직사각형 5">
            <a:extLst>
              <a:ext uri="{FF2B5EF4-FFF2-40B4-BE49-F238E27FC236}">
                <a16:creationId xmlns:a16="http://schemas.microsoft.com/office/drawing/2014/main" id="{4B3F51FE-9CD7-080B-920E-4581B9C7ECB6}"/>
              </a:ext>
            </a:extLst>
          </p:cNvPr>
          <p:cNvSpPr/>
          <p:nvPr/>
        </p:nvSpPr>
        <p:spPr>
          <a:xfrm>
            <a:off x="1535602" y="3191600"/>
            <a:ext cx="3999045" cy="2548620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1B4B5A6D-48A3-076D-1075-4D303769C152}"/>
              </a:ext>
            </a:extLst>
          </p:cNvPr>
          <p:cNvSpPr/>
          <p:nvPr/>
        </p:nvSpPr>
        <p:spPr>
          <a:xfrm>
            <a:off x="6687859" y="3132031"/>
            <a:ext cx="3999045" cy="2608190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內容版面配置區 4">
            <a:extLst>
              <a:ext uri="{FF2B5EF4-FFF2-40B4-BE49-F238E27FC236}">
                <a16:creationId xmlns:a16="http://schemas.microsoft.com/office/drawing/2014/main" id="{053813F4-4456-C8BA-6507-20889A1B4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2505"/>
          <a:stretch/>
        </p:blipFill>
        <p:spPr>
          <a:xfrm>
            <a:off x="1340396" y="3004206"/>
            <a:ext cx="3999045" cy="254861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6B598C26-B69F-8FF7-112D-1C15D53CC1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05"/>
          <a:stretch/>
        </p:blipFill>
        <p:spPr>
          <a:xfrm>
            <a:off x="6476888" y="3004206"/>
            <a:ext cx="3999045" cy="254861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1B2D184-1DEC-663D-0124-05CB211D49CE}"/>
              </a:ext>
            </a:extLst>
          </p:cNvPr>
          <p:cNvSpPr/>
          <p:nvPr/>
        </p:nvSpPr>
        <p:spPr>
          <a:xfrm>
            <a:off x="2164466" y="3429000"/>
            <a:ext cx="648182" cy="18259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95C70D6-813C-976D-43FB-3A8B05781870}"/>
              </a:ext>
            </a:extLst>
          </p:cNvPr>
          <p:cNvSpPr/>
          <p:nvPr/>
        </p:nvSpPr>
        <p:spPr>
          <a:xfrm>
            <a:off x="8363289" y="3495553"/>
            <a:ext cx="1127951" cy="17367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06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grpSp>
        <p:nvGrpSpPr>
          <p:cNvPr id="7" name="群組 6">
            <a:extLst>
              <a:ext uri="{FF2B5EF4-FFF2-40B4-BE49-F238E27FC236}">
                <a16:creationId xmlns:a16="http://schemas.microsoft.com/office/drawing/2014/main" id="{E996562D-766F-3A48-4ECE-E3E10187982A}"/>
              </a:ext>
            </a:extLst>
          </p:cNvPr>
          <p:cNvGrpSpPr/>
          <p:nvPr/>
        </p:nvGrpSpPr>
        <p:grpSpPr>
          <a:xfrm>
            <a:off x="1906704" y="1484493"/>
            <a:ext cx="5130743" cy="4447728"/>
            <a:chOff x="1683967" y="1484493"/>
            <a:chExt cx="5130743" cy="4447728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E92B1920-75BC-BE24-6A1A-25DFF713088D}"/>
                </a:ext>
              </a:extLst>
            </p:cNvPr>
            <p:cNvGrpSpPr/>
            <p:nvPr/>
          </p:nvGrpSpPr>
          <p:grpSpPr>
            <a:xfrm>
              <a:off x="1683967" y="1484493"/>
              <a:ext cx="5130743" cy="4447728"/>
              <a:chOff x="1766029" y="990315"/>
              <a:chExt cx="5130743" cy="4447728"/>
            </a:xfrm>
          </p:grpSpPr>
          <p:sp>
            <p:nvSpPr>
              <p:cNvPr id="17" name="직사각형 5">
                <a:extLst>
                  <a:ext uri="{FF2B5EF4-FFF2-40B4-BE49-F238E27FC236}">
                    <a16:creationId xmlns:a16="http://schemas.microsoft.com/office/drawing/2014/main" id="{F69951D9-BC92-A9AE-FED2-492A82374211}"/>
                  </a:ext>
                </a:extLst>
              </p:cNvPr>
              <p:cNvSpPr/>
              <p:nvPr/>
            </p:nvSpPr>
            <p:spPr>
              <a:xfrm>
                <a:off x="2253687" y="1227319"/>
                <a:ext cx="4643085" cy="42107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5586270F-FDD1-BCCC-8160-38D3AAF91B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6029" y="990315"/>
                <a:ext cx="4787172" cy="41032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65CE7E42-D009-37C6-7723-4A006980B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636" y="3359371"/>
              <a:ext cx="855784" cy="855784"/>
            </a:xfrm>
            <a:prstGeom prst="rect">
              <a:avLst/>
            </a:prstGeom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8373A9-9A75-2D65-ED61-A05DD103DDE8}"/>
              </a:ext>
            </a:extLst>
          </p:cNvPr>
          <p:cNvSpPr txBox="1"/>
          <p:nvPr/>
        </p:nvSpPr>
        <p:spPr>
          <a:xfrm>
            <a:off x="7530294" y="2883233"/>
            <a:ext cx="3143126" cy="1305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公司位於南港區   </a:t>
            </a:r>
            <a:endParaRPr kumimoji="1" lang="en-US" altLang="zh-TW" sz="28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kumimoji="1" lang="zh-TW" altLang="en-US" sz="24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（靠近汐止交界）</a:t>
            </a:r>
            <a:endParaRPr kumimoji="1" lang="en-US" altLang="zh-TW" sz="26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D629C3B-784C-ACF5-F32F-F094FAAD4646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04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335580" y="520574"/>
            <a:ext cx="7002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en-US" altLang="zh-TW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N2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3" name="群組 10">
            <a:extLst>
              <a:ext uri="{FF2B5EF4-FFF2-40B4-BE49-F238E27FC236}">
                <a16:creationId xmlns:a16="http://schemas.microsoft.com/office/drawing/2014/main" id="{EC3189F9-50B4-D818-95D2-937F14FB53C4}"/>
              </a:ext>
            </a:extLst>
          </p:cNvPr>
          <p:cNvGrpSpPr/>
          <p:nvPr/>
        </p:nvGrpSpPr>
        <p:grpSpPr>
          <a:xfrm>
            <a:off x="2321650" y="1869138"/>
            <a:ext cx="4145731" cy="4228233"/>
            <a:chOff x="2379944" y="1646474"/>
            <a:chExt cx="4145731" cy="4228233"/>
          </a:xfrm>
        </p:grpSpPr>
        <p:sp>
          <p:nvSpPr>
            <p:cNvPr id="21" name="직사각형 5">
              <a:extLst>
                <a:ext uri="{FF2B5EF4-FFF2-40B4-BE49-F238E27FC236}">
                  <a16:creationId xmlns:a16="http://schemas.microsoft.com/office/drawing/2014/main" id="{219FD70D-0671-F401-C73E-579E05964DA2}"/>
                </a:ext>
              </a:extLst>
            </p:cNvPr>
            <p:cNvSpPr/>
            <p:nvPr/>
          </p:nvSpPr>
          <p:spPr>
            <a:xfrm>
              <a:off x="2379944" y="1646474"/>
              <a:ext cx="4121063" cy="4228233"/>
            </a:xfrm>
            <a:prstGeom prst="rect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309CE16-7295-2413-228F-019928AF22AD}"/>
                </a:ext>
              </a:extLst>
            </p:cNvPr>
            <p:cNvSpPr txBox="1"/>
            <p:nvPr/>
          </p:nvSpPr>
          <p:spPr>
            <a:xfrm>
              <a:off x="2641024" y="1832427"/>
              <a:ext cx="3884651" cy="3847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《</a:t>
              </a:r>
              <a:r>
                <a:rPr kumimoji="1" lang="zh-TW" altLang="en-US" sz="40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聯誼</a:t>
              </a:r>
              <a:r>
                <a:rPr kumimoji="1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聯誼舞會</a:t>
              </a:r>
              <a:r>
                <a:rPr kumimoji="1" lang="en-US" altLang="zh-TW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》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CEO </a:t>
              </a: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親筆邀請函</a:t>
              </a:r>
              <a:endPara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4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請酒給你心儀的對象</a:t>
              </a:r>
              <a:endPara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增加定情酒的回購率</a:t>
              </a:r>
              <a:endParaRPr kumimoji="1" lang="en-US" altLang="zh-TW" sz="3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＆產品曝光度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pic>
        <p:nvPicPr>
          <p:cNvPr id="6" name="圖片 5" descr="一張含有 個人, 室內, 人, 人群 的圖片&#10;&#10;自動產生的描述">
            <a:extLst>
              <a:ext uri="{FF2B5EF4-FFF2-40B4-BE49-F238E27FC236}">
                <a16:creationId xmlns:a16="http://schemas.microsoft.com/office/drawing/2014/main" id="{BA6289B4-33DA-4421-0DFE-B4D411EAC8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" r="51283"/>
          <a:stretch/>
        </p:blipFill>
        <p:spPr>
          <a:xfrm>
            <a:off x="7423963" y="877034"/>
            <a:ext cx="3836935" cy="5389972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29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97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083011" y="783998"/>
            <a:ext cx="4668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</a:t>
            </a:r>
            <a:r>
              <a:rPr kumimoji="1" lang="en-US" altLang="zh-TW" sz="4400" b="1" dirty="0">
                <a:solidFill>
                  <a:srgbClr val="E7E6E6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產品面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F0721C4-C9DF-6F0F-A914-819C36DDF5FC}"/>
              </a:ext>
            </a:extLst>
          </p:cNvPr>
          <p:cNvGrpSpPr/>
          <p:nvPr/>
        </p:nvGrpSpPr>
        <p:grpSpPr>
          <a:xfrm>
            <a:off x="1706954" y="2069122"/>
            <a:ext cx="4710285" cy="3590580"/>
            <a:chOff x="1887174" y="2113300"/>
            <a:chExt cx="4710285" cy="3590580"/>
          </a:xfrm>
        </p:grpSpPr>
        <p:sp>
          <p:nvSpPr>
            <p:cNvPr id="13" name="직사각형 5">
              <a:extLst>
                <a:ext uri="{FF2B5EF4-FFF2-40B4-BE49-F238E27FC236}">
                  <a16:creationId xmlns:a16="http://schemas.microsoft.com/office/drawing/2014/main" id="{6C66A1C4-B1C0-EDFA-05AE-BDD7FB7CE3C5}"/>
                </a:ext>
              </a:extLst>
            </p:cNvPr>
            <p:cNvSpPr/>
            <p:nvPr/>
          </p:nvSpPr>
          <p:spPr>
            <a:xfrm>
              <a:off x="2083833" y="2296092"/>
              <a:ext cx="4513626" cy="3407788"/>
            </a:xfrm>
            <a:prstGeom prst="rect">
              <a:avLst/>
            </a:prstGeom>
            <a:solidFill>
              <a:srgbClr val="405A4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10" name="圖片 9" descr="一般價值顧客及新顧客最大共現次數及商品名.jpg">
              <a:extLst>
                <a:ext uri="{FF2B5EF4-FFF2-40B4-BE49-F238E27FC236}">
                  <a16:creationId xmlns:a16="http://schemas.microsoft.com/office/drawing/2014/main" id="{2C231977-0221-C4B0-F1D3-80017A4B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7174" y="2113300"/>
              <a:ext cx="4513626" cy="3407788"/>
            </a:xfrm>
            <a:prstGeom prst="rect">
              <a:avLst/>
            </a:prstGeom>
            <a:ln w="127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48FB097-9C5E-440A-633E-E58D89623735}"/>
              </a:ext>
            </a:extLst>
          </p:cNvPr>
          <p:cNvSpPr txBox="1"/>
          <p:nvPr/>
        </p:nvSpPr>
        <p:spPr>
          <a:xfrm>
            <a:off x="6720600" y="2487850"/>
            <a:ext cx="4685822" cy="2598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菜籃分析法</a:t>
            </a:r>
            <a:endParaRPr kumimoji="1" lang="en-US" altLang="zh-TW" sz="28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一般顧客和新顧客</a:t>
            </a:r>
            <a:endParaRPr kumimoji="1" lang="en-US" altLang="zh-TW" sz="28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貢獻次數最多的產品組合</a:t>
            </a:r>
            <a:endParaRPr kumimoji="1" lang="en-US" altLang="zh-TW" sz="28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・ 平日調酒組合促銷</a:t>
            </a:r>
            <a:endParaRPr kumimoji="1" lang="en-US" altLang="zh-TW" sz="26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F67C25D-1CAF-BCA2-6815-C9AA670CC2E5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30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98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364922" y="904624"/>
            <a:ext cx="6347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產品行銷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zh-TW" altLang="en-US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一般價值顧客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09CE16-7295-2413-228F-019928AF22AD}"/>
              </a:ext>
            </a:extLst>
          </p:cNvPr>
          <p:cNvSpPr txBox="1"/>
          <p:nvPr/>
        </p:nvSpPr>
        <p:spPr>
          <a:xfrm>
            <a:off x="3850957" y="3586345"/>
            <a:ext cx="56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TW" sz="4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F153665-7AF9-B950-C980-6B70BCC2BDA4}"/>
              </a:ext>
            </a:extLst>
          </p:cNvPr>
          <p:cNvGrpSpPr/>
          <p:nvPr/>
        </p:nvGrpSpPr>
        <p:grpSpPr>
          <a:xfrm>
            <a:off x="2456705" y="2498331"/>
            <a:ext cx="3451490" cy="1161245"/>
            <a:chOff x="1730866" y="3362207"/>
            <a:chExt cx="3451490" cy="1161245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13298EC-6A9C-5BF8-5445-F8ED3504B45C}"/>
                </a:ext>
              </a:extLst>
            </p:cNvPr>
            <p:cNvSpPr txBox="1"/>
            <p:nvPr/>
          </p:nvSpPr>
          <p:spPr>
            <a:xfrm>
              <a:off x="1851844" y="4000232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(4714981010038)</a:t>
              </a:r>
              <a:endParaRPr kumimoji="1" lang="zh-TW" altLang="en-US" sz="2800" dirty="0">
                <a:solidFill>
                  <a:srgbClr val="405A46"/>
                </a:solidFill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27A18AF-1277-1D9C-EF09-555E1B38E1F5}"/>
                </a:ext>
              </a:extLst>
            </p:cNvPr>
            <p:cNvGrpSpPr/>
            <p:nvPr/>
          </p:nvGrpSpPr>
          <p:grpSpPr>
            <a:xfrm>
              <a:off x="1730866" y="3362207"/>
              <a:ext cx="3451490" cy="679224"/>
              <a:chOff x="1836373" y="2749776"/>
              <a:chExt cx="3451490" cy="679224"/>
            </a:xfrm>
          </p:grpSpPr>
          <p:sp>
            <p:nvSpPr>
              <p:cNvPr id="17" name="직사각형 5">
                <a:extLst>
                  <a:ext uri="{FF2B5EF4-FFF2-40B4-BE49-F238E27FC236}">
                    <a16:creationId xmlns:a16="http://schemas.microsoft.com/office/drawing/2014/main" id="{D4954DD7-EABF-ED8B-3D89-A65D6977EC88}"/>
                  </a:ext>
                </a:extLst>
              </p:cNvPr>
              <p:cNvSpPr/>
              <p:nvPr/>
            </p:nvSpPr>
            <p:spPr>
              <a:xfrm>
                <a:off x="1836373" y="2749776"/>
                <a:ext cx="3451490" cy="6792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DA84287-06C9-B5C5-110A-19410ABF95EF}"/>
                  </a:ext>
                </a:extLst>
              </p:cNvPr>
              <p:cNvSpPr txBox="1"/>
              <p:nvPr/>
            </p:nvSpPr>
            <p:spPr>
              <a:xfrm>
                <a:off x="1871543" y="2759282"/>
                <a:ext cx="3416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TW" altLang="en-US" sz="3600" b="1" dirty="0">
                    <a:solidFill>
                      <a:srgbClr val="FCFCD5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不生孩子生啤酒</a:t>
                </a:r>
              </a:p>
            </p:txBody>
          </p:sp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99C8EFF-37D1-B04E-D960-B7E2F645F726}"/>
              </a:ext>
            </a:extLst>
          </p:cNvPr>
          <p:cNvGrpSpPr/>
          <p:nvPr/>
        </p:nvGrpSpPr>
        <p:grpSpPr>
          <a:xfrm>
            <a:off x="2460109" y="4587603"/>
            <a:ext cx="3750813" cy="1202444"/>
            <a:chOff x="6018084" y="3322991"/>
            <a:chExt cx="3750813" cy="1202444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7707A6A-2E8C-4698-4B83-9102038F8F31}"/>
                </a:ext>
              </a:extLst>
            </p:cNvPr>
            <p:cNvGrpSpPr/>
            <p:nvPr/>
          </p:nvGrpSpPr>
          <p:grpSpPr>
            <a:xfrm>
              <a:off x="6018084" y="3322991"/>
              <a:ext cx="3750813" cy="679224"/>
              <a:chOff x="2147143" y="2710560"/>
              <a:chExt cx="3750813" cy="679224"/>
            </a:xfrm>
          </p:grpSpPr>
          <p:sp>
            <p:nvSpPr>
              <p:cNvPr id="24" name="직사각형 5">
                <a:extLst>
                  <a:ext uri="{FF2B5EF4-FFF2-40B4-BE49-F238E27FC236}">
                    <a16:creationId xmlns:a16="http://schemas.microsoft.com/office/drawing/2014/main" id="{99D3B5A4-DEAA-481E-30F3-C6EECCCD3CD7}"/>
                  </a:ext>
                </a:extLst>
              </p:cNvPr>
              <p:cNvSpPr/>
              <p:nvPr/>
            </p:nvSpPr>
            <p:spPr>
              <a:xfrm>
                <a:off x="2147143" y="2710560"/>
                <a:ext cx="3451490" cy="6792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AAF57A3-905B-943E-6BC5-CE142558B124}"/>
                  </a:ext>
                </a:extLst>
              </p:cNvPr>
              <p:cNvSpPr txBox="1"/>
              <p:nvPr/>
            </p:nvSpPr>
            <p:spPr>
              <a:xfrm>
                <a:off x="2190100" y="2733947"/>
                <a:ext cx="37078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3600" b="1" dirty="0">
                    <a:solidFill>
                      <a:srgbClr val="FCFCD5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喝醉走很蔓越莓</a:t>
                </a:r>
                <a:endParaRPr kumimoji="1" lang="zh-TW" altLang="en-US" sz="3600" dirty="0">
                  <a:solidFill>
                    <a:srgbClr val="FCFCD5"/>
                  </a:solidFill>
                </a:endParaRPr>
              </a:p>
            </p:txBody>
          </p: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20B0331-B7EA-CEF5-D509-5CFC62B7A899}"/>
                </a:ext>
              </a:extLst>
            </p:cNvPr>
            <p:cNvSpPr txBox="1"/>
            <p:nvPr/>
          </p:nvSpPr>
          <p:spPr>
            <a:xfrm>
              <a:off x="6084658" y="4002215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(4711271000014)</a:t>
              </a:r>
              <a:endParaRPr kumimoji="1" lang="zh-TW" altLang="en-US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9AB5C75-9541-3CC3-39FB-FD501B70325B}"/>
              </a:ext>
            </a:extLst>
          </p:cNvPr>
          <p:cNvGrpSpPr/>
          <p:nvPr/>
        </p:nvGrpSpPr>
        <p:grpSpPr>
          <a:xfrm>
            <a:off x="7117954" y="1934095"/>
            <a:ext cx="3628316" cy="4116831"/>
            <a:chOff x="7614822" y="1988603"/>
            <a:chExt cx="3628316" cy="4116831"/>
          </a:xfrm>
        </p:grpSpPr>
        <p:sp>
          <p:nvSpPr>
            <p:cNvPr id="36" name="직사각형 5">
              <a:extLst>
                <a:ext uri="{FF2B5EF4-FFF2-40B4-BE49-F238E27FC236}">
                  <a16:creationId xmlns:a16="http://schemas.microsoft.com/office/drawing/2014/main" id="{B47868B0-86B1-03EA-16BA-CCD08E19E6F9}"/>
                </a:ext>
              </a:extLst>
            </p:cNvPr>
            <p:cNvSpPr/>
            <p:nvPr/>
          </p:nvSpPr>
          <p:spPr>
            <a:xfrm>
              <a:off x="7884145" y="2319405"/>
              <a:ext cx="3358993" cy="3786029"/>
            </a:xfrm>
            <a:prstGeom prst="rect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latinLnBrk="0">
                <a:lnSpc>
                  <a:spcPct val="150000"/>
                </a:lnSpc>
                <a:defRPr/>
              </a:pPr>
              <a:endParaRPr lang="en-US" altLang="ko-KR" sz="700" kern="0" dirty="0">
                <a:solidFill>
                  <a:prstClr val="black">
                    <a:lumMod val="85000"/>
                    <a:lumOff val="15000"/>
                  </a:prstClr>
                </a:solidFill>
              </a:endParaRPr>
            </a:p>
          </p:txBody>
        </p:sp>
        <p:pic>
          <p:nvPicPr>
            <p:cNvPr id="35" name="圖片 34" descr="一張含有 杯子, 桌, 食物, 飲料 的圖片&#10;&#10;自動產生的描述">
              <a:extLst>
                <a:ext uri="{FF2B5EF4-FFF2-40B4-BE49-F238E27FC236}">
                  <a16:creationId xmlns:a16="http://schemas.microsoft.com/office/drawing/2014/main" id="{737E40DE-30D2-539A-3561-905B4FBD3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19" r="44579"/>
            <a:stretch/>
          </p:blipFill>
          <p:spPr>
            <a:xfrm>
              <a:off x="7614822" y="1988603"/>
              <a:ext cx="3258955" cy="3659848"/>
            </a:xfrm>
            <a:prstGeom prst="rect">
              <a:avLst/>
            </a:prstGeom>
          </p:spPr>
        </p:pic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25340B9-F296-96E5-CD40-3ED135EE15A9}"/>
                </a:ext>
              </a:extLst>
            </p:cNvPr>
            <p:cNvSpPr txBox="1"/>
            <p:nvPr/>
          </p:nvSpPr>
          <p:spPr>
            <a:xfrm>
              <a:off x="10148723" y="5679066"/>
              <a:ext cx="1094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dirty="0">
                  <a:solidFill>
                    <a:srgbClr val="FCFCD5"/>
                  </a:solidFill>
                  <a:latin typeface="Baskerville Old Face" panose="02020602080505020303" pitchFamily="18" charset="0"/>
                  <a:ea typeface="Microsoft JhengHei" panose="020B0604030504040204" pitchFamily="34" charset="-120"/>
                </a:rPr>
                <a:t>Red Eye</a:t>
              </a:r>
              <a:endParaRPr kumimoji="1" lang="zh-TW" altLang="en-US" sz="2000" dirty="0">
                <a:solidFill>
                  <a:srgbClr val="FCFCD5"/>
                </a:solidFill>
                <a:latin typeface="Baskerville Old Face" panose="02020602080505020303" pitchFamily="18" charset="0"/>
              </a:endParaRPr>
            </a:p>
          </p:txBody>
        </p: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6239991-181D-0AB0-EF5E-416DBBD6BCE8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31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316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364922" y="904624"/>
            <a:ext cx="63473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產品行銷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zh-TW" altLang="en-US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</a:t>
            </a: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顧客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309CE16-7295-2413-228F-019928AF22AD}"/>
              </a:ext>
            </a:extLst>
          </p:cNvPr>
          <p:cNvSpPr txBox="1"/>
          <p:nvPr/>
        </p:nvSpPr>
        <p:spPr>
          <a:xfrm>
            <a:off x="3850957" y="3586345"/>
            <a:ext cx="560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+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1F153665-7AF9-B950-C980-6B70BCC2BDA4}"/>
              </a:ext>
            </a:extLst>
          </p:cNvPr>
          <p:cNvGrpSpPr/>
          <p:nvPr/>
        </p:nvGrpSpPr>
        <p:grpSpPr>
          <a:xfrm>
            <a:off x="2456705" y="2498331"/>
            <a:ext cx="3451490" cy="1161245"/>
            <a:chOff x="1730866" y="3362207"/>
            <a:chExt cx="3451490" cy="1161245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A13298EC-6A9C-5BF8-5445-F8ED3504B45C}"/>
                </a:ext>
              </a:extLst>
            </p:cNvPr>
            <p:cNvSpPr txBox="1"/>
            <p:nvPr/>
          </p:nvSpPr>
          <p:spPr>
            <a:xfrm>
              <a:off x="1851844" y="4000232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(4714981010038)</a:t>
              </a:r>
              <a:endParaRPr kumimoji="1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맑은 고딕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427A18AF-1277-1D9C-EF09-555E1B38E1F5}"/>
                </a:ext>
              </a:extLst>
            </p:cNvPr>
            <p:cNvGrpSpPr/>
            <p:nvPr/>
          </p:nvGrpSpPr>
          <p:grpSpPr>
            <a:xfrm>
              <a:off x="1730866" y="3362207"/>
              <a:ext cx="3451490" cy="679224"/>
              <a:chOff x="1836373" y="2749776"/>
              <a:chExt cx="3451490" cy="679224"/>
            </a:xfrm>
          </p:grpSpPr>
          <p:sp>
            <p:nvSpPr>
              <p:cNvPr id="17" name="직사각형 5">
                <a:extLst>
                  <a:ext uri="{FF2B5EF4-FFF2-40B4-BE49-F238E27FC236}">
                    <a16:creationId xmlns:a16="http://schemas.microsoft.com/office/drawing/2014/main" id="{D4954DD7-EABF-ED8B-3D89-A65D6977EC88}"/>
                  </a:ext>
                </a:extLst>
              </p:cNvPr>
              <p:cNvSpPr/>
              <p:nvPr/>
            </p:nvSpPr>
            <p:spPr>
              <a:xfrm>
                <a:off x="1836373" y="2749776"/>
                <a:ext cx="3451490" cy="6792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DA84287-06C9-B5C5-110A-19410ABF95EF}"/>
                  </a:ext>
                </a:extLst>
              </p:cNvPr>
              <p:cNvSpPr txBox="1"/>
              <p:nvPr/>
            </p:nvSpPr>
            <p:spPr>
              <a:xfrm>
                <a:off x="1871543" y="2759282"/>
                <a:ext cx="3416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TW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D5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不生孩子生啤酒</a:t>
                </a:r>
              </a:p>
            </p:txBody>
          </p:sp>
        </p:grp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99C8EFF-37D1-B04E-D960-B7E2F645F726}"/>
              </a:ext>
            </a:extLst>
          </p:cNvPr>
          <p:cNvGrpSpPr/>
          <p:nvPr/>
        </p:nvGrpSpPr>
        <p:grpSpPr>
          <a:xfrm>
            <a:off x="2526683" y="4587603"/>
            <a:ext cx="3209533" cy="1202444"/>
            <a:chOff x="6084658" y="3322991"/>
            <a:chExt cx="3209533" cy="1202444"/>
          </a:xfrm>
        </p:grpSpPr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87707A6A-2E8C-4698-4B83-9102038F8F31}"/>
                </a:ext>
              </a:extLst>
            </p:cNvPr>
            <p:cNvGrpSpPr/>
            <p:nvPr/>
          </p:nvGrpSpPr>
          <p:grpSpPr>
            <a:xfrm>
              <a:off x="6135658" y="3322991"/>
              <a:ext cx="3058412" cy="679224"/>
              <a:chOff x="2264717" y="2710560"/>
              <a:chExt cx="3058412" cy="679224"/>
            </a:xfrm>
          </p:grpSpPr>
          <p:sp>
            <p:nvSpPr>
              <p:cNvPr id="24" name="직사각형 5">
                <a:extLst>
                  <a:ext uri="{FF2B5EF4-FFF2-40B4-BE49-F238E27FC236}">
                    <a16:creationId xmlns:a16="http://schemas.microsoft.com/office/drawing/2014/main" id="{99D3B5A4-DEAA-481E-30F3-C6EECCCD3CD7}"/>
                  </a:ext>
                </a:extLst>
              </p:cNvPr>
              <p:cNvSpPr/>
              <p:nvPr/>
            </p:nvSpPr>
            <p:spPr>
              <a:xfrm>
                <a:off x="2264717" y="2710560"/>
                <a:ext cx="3058412" cy="679224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AAF57A3-905B-943E-6BC5-CE142558B124}"/>
                  </a:ext>
                </a:extLst>
              </p:cNvPr>
              <p:cNvSpPr txBox="1"/>
              <p:nvPr/>
            </p:nvSpPr>
            <p:spPr>
              <a:xfrm>
                <a:off x="2315718" y="2741993"/>
                <a:ext cx="29765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D5"/>
                    </a:solidFill>
                    <a:effectLst/>
                    <a:uLnTx/>
                    <a:uFillTx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cs"/>
                  </a:rPr>
                  <a:t>狐假虎威士忌</a:t>
                </a:r>
                <a:endParaRPr kumimoji="1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맑은 고딕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820B0331-B7EA-CEF5-D509-5CFC62B7A899}"/>
                </a:ext>
              </a:extLst>
            </p:cNvPr>
            <p:cNvSpPr txBox="1"/>
            <p:nvPr/>
          </p:nvSpPr>
          <p:spPr>
            <a:xfrm>
              <a:off x="6084658" y="4002215"/>
              <a:ext cx="32095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kumimoji="0" lang="en-US" altLang="zh-TW" sz="2800" b="1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4710036003581</a:t>
              </a:r>
              <a:r>
                <a:rPr kumimoji="0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)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1432D0AE-0252-8804-5264-348F882538D1}"/>
              </a:ext>
            </a:extLst>
          </p:cNvPr>
          <p:cNvGrpSpPr/>
          <p:nvPr/>
        </p:nvGrpSpPr>
        <p:grpSpPr>
          <a:xfrm>
            <a:off x="7273088" y="1871002"/>
            <a:ext cx="3473183" cy="4264332"/>
            <a:chOff x="7273088" y="1871002"/>
            <a:chExt cx="3473183" cy="4264332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F9AB5C75-9541-3CC3-39FB-FD501B70325B}"/>
                </a:ext>
              </a:extLst>
            </p:cNvPr>
            <p:cNvGrpSpPr/>
            <p:nvPr/>
          </p:nvGrpSpPr>
          <p:grpSpPr>
            <a:xfrm>
              <a:off x="7619812" y="2099021"/>
              <a:ext cx="3126459" cy="4036313"/>
              <a:chOff x="8116680" y="2069121"/>
              <a:chExt cx="3126459" cy="4036313"/>
            </a:xfrm>
          </p:grpSpPr>
          <p:sp>
            <p:nvSpPr>
              <p:cNvPr id="36" name="직사각형 5">
                <a:extLst>
                  <a:ext uri="{FF2B5EF4-FFF2-40B4-BE49-F238E27FC236}">
                    <a16:creationId xmlns:a16="http://schemas.microsoft.com/office/drawing/2014/main" id="{B47868B0-86B1-03EA-16BA-CCD08E19E6F9}"/>
                  </a:ext>
                </a:extLst>
              </p:cNvPr>
              <p:cNvSpPr/>
              <p:nvPr/>
            </p:nvSpPr>
            <p:spPr>
              <a:xfrm>
                <a:off x="8116680" y="2069121"/>
                <a:ext cx="3126458" cy="4036313"/>
              </a:xfrm>
              <a:prstGeom prst="rect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25340B9-F296-96E5-CD40-3ED135EE15A9}"/>
                  </a:ext>
                </a:extLst>
              </p:cNvPr>
              <p:cNvSpPr txBox="1"/>
              <p:nvPr/>
            </p:nvSpPr>
            <p:spPr>
              <a:xfrm>
                <a:off x="9753411" y="5679066"/>
                <a:ext cx="148972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CFCD5"/>
                    </a:solidFill>
                    <a:effectLst/>
                    <a:uLnTx/>
                    <a:uFillTx/>
                    <a:latin typeface="Baskerville Old Face" panose="02020602080505020303" pitchFamily="18" charset="0"/>
                    <a:ea typeface="Microsoft JhengHei" panose="020B0604030504040204" pitchFamily="34" charset="-120"/>
                    <a:cs typeface="+mn-cs"/>
                  </a:rPr>
                  <a:t>Boilermaker</a:t>
                </a:r>
                <a:endParaRPr kumimoji="1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Baskerville Old Face" panose="02020602080505020303" pitchFamily="18" charset="0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pic>
          <p:nvPicPr>
            <p:cNvPr id="6" name="圖片 5" descr="一張含有 杯子, 桌, 玻璃, 飲料 的圖片&#10;&#10;自動產生的描述">
              <a:extLst>
                <a:ext uri="{FF2B5EF4-FFF2-40B4-BE49-F238E27FC236}">
                  <a16:creationId xmlns:a16="http://schemas.microsoft.com/office/drawing/2014/main" id="{1AE726E6-7E51-A2F1-CFC4-A28318016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66" t="3798" r="8256"/>
            <a:stretch/>
          </p:blipFill>
          <p:spPr>
            <a:xfrm>
              <a:off x="7273088" y="1871002"/>
              <a:ext cx="3126458" cy="3827683"/>
            </a:xfrm>
            <a:prstGeom prst="rect">
              <a:avLst/>
            </a:prstGeom>
          </p:spPr>
        </p:pic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17AFA05-4187-89FE-67F0-2CF355324B25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32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13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335580" y="520574"/>
            <a:ext cx="70025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</a:t>
            </a:r>
            <a:r>
              <a:rPr kumimoji="1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: </a:t>
            </a: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所有潛在顧客</a:t>
            </a:r>
          </a:p>
        </p:txBody>
      </p:sp>
      <p:grpSp>
        <p:nvGrpSpPr>
          <p:cNvPr id="3" name="群組 10">
            <a:extLst>
              <a:ext uri="{FF2B5EF4-FFF2-40B4-BE49-F238E27FC236}">
                <a16:creationId xmlns:a16="http://schemas.microsoft.com/office/drawing/2014/main" id="{EC3189F9-50B4-D818-95D2-937F14FB53C4}"/>
              </a:ext>
            </a:extLst>
          </p:cNvPr>
          <p:cNvGrpSpPr/>
          <p:nvPr/>
        </p:nvGrpSpPr>
        <p:grpSpPr>
          <a:xfrm>
            <a:off x="2321650" y="1869138"/>
            <a:ext cx="4121063" cy="4228233"/>
            <a:chOff x="2379944" y="1646474"/>
            <a:chExt cx="4121063" cy="4228233"/>
          </a:xfrm>
        </p:grpSpPr>
        <p:sp>
          <p:nvSpPr>
            <p:cNvPr id="21" name="직사각형 5">
              <a:extLst>
                <a:ext uri="{FF2B5EF4-FFF2-40B4-BE49-F238E27FC236}">
                  <a16:creationId xmlns:a16="http://schemas.microsoft.com/office/drawing/2014/main" id="{219FD70D-0671-F401-C73E-579E05964DA2}"/>
                </a:ext>
              </a:extLst>
            </p:cNvPr>
            <p:cNvSpPr/>
            <p:nvPr/>
          </p:nvSpPr>
          <p:spPr>
            <a:xfrm>
              <a:off x="2379944" y="1646474"/>
              <a:ext cx="4121063" cy="4228233"/>
            </a:xfrm>
            <a:prstGeom prst="rect">
              <a:avLst/>
            </a:prstGeom>
            <a:solidFill>
              <a:srgbClr val="405A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F309CE16-7295-2413-228F-019928AF22AD}"/>
                </a:ext>
              </a:extLst>
            </p:cNvPr>
            <p:cNvSpPr txBox="1"/>
            <p:nvPr/>
          </p:nvSpPr>
          <p:spPr>
            <a:xfrm>
              <a:off x="2498149" y="1923551"/>
              <a:ext cx="3884651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《</a:t>
              </a:r>
              <a:r>
                <a:rPr kumimoji="1" lang="zh-TW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快閃</a:t>
              </a:r>
              <a:r>
                <a:rPr kumimoji="1" lang="en-US" altLang="zh-TW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》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假日快閃活動</a:t>
              </a: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CFCD5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增加品牌知名度</a:t>
              </a:r>
              <a:endPara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32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3200" b="1" dirty="0">
                  <a:solidFill>
                    <a:srgbClr val="FCFCD5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快速吸引顧客消費</a:t>
              </a:r>
              <a:endParaRPr kumimoji="1" lang="en-US" altLang="zh-TW" sz="3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3" name="TextBox 9">
            <a:extLst>
              <a:ext uri="{FF2B5EF4-FFF2-40B4-BE49-F238E27FC236}">
                <a16:creationId xmlns:a16="http://schemas.microsoft.com/office/drawing/2014/main" id="{DFB98B81-E7D9-41D5-61F9-FD89D297FE64}"/>
              </a:ext>
            </a:extLst>
          </p:cNvPr>
          <p:cNvSpPr txBox="1"/>
          <p:nvPr/>
        </p:nvSpPr>
        <p:spPr>
          <a:xfrm rot="16200000">
            <a:off x="-1560058" y="4353766"/>
            <a:ext cx="4969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Baskerville Old Face" panose="02020602080505020303" pitchFamily="18" charset="0"/>
                <a:ea typeface="STXinwei" panose="02010800040101010101" pitchFamily="2" charset="-122"/>
                <a:cs typeface="Lao MN" pitchFamily="2" charset="0"/>
              </a:rPr>
              <a:t>High Five. Fine. Wine. Corporation.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3</a:t>
            </a: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3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 descr="一張含有 文字, 建築物, 室外, 路面 的圖片&#10;&#10;自動產生的描述">
            <a:extLst>
              <a:ext uri="{FF2B5EF4-FFF2-40B4-BE49-F238E27FC236}">
                <a16:creationId xmlns:a16="http://schemas.microsoft.com/office/drawing/2014/main" id="{643B3027-A54E-82B3-3762-843A801B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142" y="952471"/>
            <a:ext cx="3835134" cy="52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94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320627" y="413510"/>
            <a:ext cx="35507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dirty="0">
                <a:solidFill>
                  <a:prstClr val="black">
                    <a:lumMod val="95000"/>
                    <a:lumOff val="5000"/>
                  </a:prst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規劃行銷工具</a:t>
            </a:r>
            <a:endParaRPr kumimoji="1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219FD70D-0671-F401-C73E-579E05964DA2}"/>
              </a:ext>
            </a:extLst>
          </p:cNvPr>
          <p:cNvSpPr/>
          <p:nvPr/>
        </p:nvSpPr>
        <p:spPr>
          <a:xfrm>
            <a:off x="1340396" y="1876802"/>
            <a:ext cx="6832508" cy="4422957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Baskerville Old Face" panose="02020602080505020303" pitchFamily="18" charset="0"/>
                <a:ea typeface="新細明體" panose="02020500000000000000" pitchFamily="18" charset="-120"/>
                <a:cs typeface="+mn-cs"/>
              </a:rPr>
              <a:t>34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D3D8F18-5085-63C8-C3BA-42A170A049EE}"/>
              </a:ext>
            </a:extLst>
          </p:cNvPr>
          <p:cNvGrpSpPr/>
          <p:nvPr/>
        </p:nvGrpSpPr>
        <p:grpSpPr>
          <a:xfrm>
            <a:off x="1115795" y="1595903"/>
            <a:ext cx="6832509" cy="4509132"/>
            <a:chOff x="1115795" y="1595903"/>
            <a:chExt cx="6832509" cy="45091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5DFF6F5-13A8-1553-C042-83879050D8A0}"/>
                </a:ext>
              </a:extLst>
            </p:cNvPr>
            <p:cNvSpPr/>
            <p:nvPr/>
          </p:nvSpPr>
          <p:spPr>
            <a:xfrm>
              <a:off x="1115796" y="1595903"/>
              <a:ext cx="6832508" cy="7433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8DC265B-D6A1-36DB-4B61-9C1309820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795" y="1876802"/>
              <a:ext cx="6832508" cy="4228233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90627F0-009B-3361-755C-5BD69DF8F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509" b="13696"/>
            <a:stretch/>
          </p:blipFill>
          <p:spPr>
            <a:xfrm>
              <a:off x="4035913" y="1626629"/>
              <a:ext cx="3912390" cy="527004"/>
            </a:xfrm>
            <a:prstGeom prst="rect">
              <a:avLst/>
            </a:prstGeom>
          </p:spPr>
        </p:pic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65E402F-4480-EA2B-8800-A2907FF920CA}"/>
              </a:ext>
            </a:extLst>
          </p:cNvPr>
          <p:cNvSpPr txBox="1"/>
          <p:nvPr/>
        </p:nvSpPr>
        <p:spPr>
          <a:xfrm>
            <a:off x="8444405" y="2564034"/>
            <a:ext cx="3035535" cy="234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參數設定：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TW" sz="1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lnst1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：</a:t>
            </a: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新品發表會</a:t>
            </a: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altLang="zh-TW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lnst2</a:t>
            </a: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：慈善義賣會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altLang="zh-TW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lnst3</a:t>
            </a: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：菜籃分析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altLang="zh-TW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lnst4</a:t>
            </a: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：快閃活動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8853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598713" y="414101"/>
            <a:ext cx="29945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優化前假設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35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45FD46-8496-AB43-BDD4-48FEFDB3D6EF}"/>
              </a:ext>
            </a:extLst>
          </p:cNvPr>
          <p:cNvSpPr txBox="1"/>
          <p:nvPr/>
        </p:nvSpPr>
        <p:spPr>
          <a:xfrm>
            <a:off x="7368125" y="1775203"/>
            <a:ext cx="3275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* 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成本</a:t>
            </a: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(Cost) 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皆取中間點</a:t>
            </a: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 b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154DACA-A77A-8041-D0FA-76F082A76D7B}"/>
              </a:ext>
            </a:extLst>
          </p:cNvPr>
          <p:cNvGrpSpPr/>
          <p:nvPr/>
        </p:nvGrpSpPr>
        <p:grpSpPr>
          <a:xfrm>
            <a:off x="1746872" y="2306621"/>
            <a:ext cx="8928100" cy="3429000"/>
            <a:chOff x="1688267" y="2326397"/>
            <a:chExt cx="8928100" cy="3429000"/>
          </a:xfrm>
        </p:grpSpPr>
        <p:pic>
          <p:nvPicPr>
            <p:cNvPr id="17" name="圖片 16" descr="一張含有 桌 的圖片&#10;&#10;自動產生的描述">
              <a:extLst>
                <a:ext uri="{FF2B5EF4-FFF2-40B4-BE49-F238E27FC236}">
                  <a16:creationId xmlns:a16="http://schemas.microsoft.com/office/drawing/2014/main" id="{88E500D6-2971-BAEB-1719-4B685DBC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0017" y="2346472"/>
              <a:ext cx="8864600" cy="33782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45EB30E-AF1D-4C67-DEB6-BF8BBDD6D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267" y="2326397"/>
              <a:ext cx="89281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161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2554246" y="456716"/>
            <a:ext cx="8148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行銷策略期望報酬：新品發表會</a:t>
            </a: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219FD70D-0671-F401-C73E-579E05964DA2}"/>
              </a:ext>
            </a:extLst>
          </p:cNvPr>
          <p:cNvSpPr/>
          <p:nvPr/>
        </p:nvSpPr>
        <p:spPr>
          <a:xfrm>
            <a:off x="2138518" y="1843138"/>
            <a:ext cx="8979629" cy="4558146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36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BB38E2B6-2E17-9DF7-F226-3C2556B053DE}"/>
              </a:ext>
            </a:extLst>
          </p:cNvPr>
          <p:cNvGrpSpPr/>
          <p:nvPr/>
        </p:nvGrpSpPr>
        <p:grpSpPr>
          <a:xfrm>
            <a:off x="1945045" y="1644044"/>
            <a:ext cx="8979629" cy="4558145"/>
            <a:chOff x="2357999" y="1636744"/>
            <a:chExt cx="8979629" cy="455814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273E85-99A8-1BE5-EBC1-E66D40986C82}"/>
                </a:ext>
              </a:extLst>
            </p:cNvPr>
            <p:cNvSpPr/>
            <p:nvPr/>
          </p:nvSpPr>
          <p:spPr>
            <a:xfrm>
              <a:off x="2357999" y="1636744"/>
              <a:ext cx="8979629" cy="455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7BE1E07B-71D2-3DE4-9E1D-22FF6B7ABCCB}"/>
                </a:ext>
              </a:extLst>
            </p:cNvPr>
            <p:cNvGrpSpPr/>
            <p:nvPr/>
          </p:nvGrpSpPr>
          <p:grpSpPr>
            <a:xfrm>
              <a:off x="2357999" y="1636744"/>
              <a:ext cx="8548934" cy="4558145"/>
              <a:chOff x="4215728" y="1783009"/>
              <a:chExt cx="8548934" cy="4558145"/>
            </a:xfrm>
          </p:grpSpPr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3C391E63-498F-18D6-6329-B0C2A560E8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33535"/>
              <a:stretch/>
            </p:blipFill>
            <p:spPr>
              <a:xfrm>
                <a:off x="4215728" y="1783009"/>
                <a:ext cx="5733258" cy="4558145"/>
              </a:xfrm>
              <a:prstGeom prst="rect">
                <a:avLst/>
              </a:prstGeom>
            </p:spPr>
          </p:pic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0CDEDC4B-552B-5D91-06E9-B75738B4DE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7262" r="50994"/>
              <a:stretch/>
            </p:blipFill>
            <p:spPr>
              <a:xfrm>
                <a:off x="9948986" y="4091154"/>
                <a:ext cx="2815676" cy="2250000"/>
              </a:xfrm>
              <a:prstGeom prst="rect">
                <a:avLst/>
              </a:prstGeom>
            </p:spPr>
          </p:pic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D777D32-59C9-828D-89C0-62C15D525550}"/>
                </a:ext>
              </a:extLst>
            </p:cNvPr>
            <p:cNvGrpSpPr/>
            <p:nvPr/>
          </p:nvGrpSpPr>
          <p:grpSpPr>
            <a:xfrm>
              <a:off x="7760462" y="1902311"/>
              <a:ext cx="3559988" cy="1325563"/>
              <a:chOff x="-2434411" y="4558975"/>
              <a:chExt cx="3559988" cy="1325563"/>
            </a:xfrm>
          </p:grpSpPr>
          <p:pic>
            <p:nvPicPr>
              <p:cNvPr id="31" name="內容版面配置區 8">
                <a:extLst>
                  <a:ext uri="{FF2B5EF4-FFF2-40B4-BE49-F238E27FC236}">
                    <a16:creationId xmlns:a16="http://schemas.microsoft.com/office/drawing/2014/main" id="{D4356378-53ED-2879-CEF4-BBE6FFD24C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446"/>
              <a:stretch/>
            </p:blipFill>
            <p:spPr>
              <a:xfrm>
                <a:off x="-1888823" y="4558975"/>
                <a:ext cx="3014400" cy="1325563"/>
              </a:xfrm>
              <a:prstGeom prst="rect">
                <a:avLst/>
              </a:prstGeom>
            </p:spPr>
          </p:pic>
          <p:pic>
            <p:nvPicPr>
              <p:cNvPr id="32" name="內容版面配置區 8">
                <a:extLst>
                  <a:ext uri="{FF2B5EF4-FFF2-40B4-BE49-F238E27FC236}">
                    <a16:creationId xmlns:a16="http://schemas.microsoft.com/office/drawing/2014/main" id="{7B7082AA-136F-2C63-F991-AD5BA8CFA1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82436"/>
              <a:stretch/>
            </p:blipFill>
            <p:spPr>
              <a:xfrm>
                <a:off x="-2434411" y="4558975"/>
                <a:ext cx="739925" cy="1325563"/>
              </a:xfrm>
              <a:prstGeom prst="rect">
                <a:avLst/>
              </a:prstGeom>
            </p:spPr>
          </p:pic>
        </p:grp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CFA1CB8-3F02-8B4B-20C2-5692BB3A2F6C}"/>
              </a:ext>
            </a:extLst>
          </p:cNvPr>
          <p:cNvSpPr/>
          <p:nvPr/>
        </p:nvSpPr>
        <p:spPr>
          <a:xfrm>
            <a:off x="7332760" y="2359742"/>
            <a:ext cx="3577166" cy="3475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38B8AC4-2E32-04CC-2DB7-9D383FEFF576}"/>
              </a:ext>
            </a:extLst>
          </p:cNvPr>
          <p:cNvSpPr/>
          <p:nvPr/>
        </p:nvSpPr>
        <p:spPr>
          <a:xfrm>
            <a:off x="7989942" y="3281738"/>
            <a:ext cx="2149961" cy="439240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R1</a:t>
            </a:r>
            <a:r>
              <a:rPr lang="zh-TW" altLang="en-US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R2</a:t>
            </a:r>
            <a:r>
              <a:rPr lang="zh-TW" altLang="en-US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重點發展</a:t>
            </a:r>
          </a:p>
        </p:txBody>
      </p:sp>
    </p:spTree>
    <p:extLst>
      <p:ext uri="{BB962C8B-B14F-4D97-AF65-F5344CB8AC3E}">
        <p14:creationId xmlns:p14="http://schemas.microsoft.com/office/powerpoint/2010/main" val="2336909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2554246" y="456716"/>
            <a:ext cx="8148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行銷策略期望報酬：慈善義賣會</a:t>
            </a:r>
            <a:endParaRPr kumimoji="1" lang="en-US" altLang="zh-TW" sz="4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219FD70D-0671-F401-C73E-579E05964DA2}"/>
              </a:ext>
            </a:extLst>
          </p:cNvPr>
          <p:cNvSpPr/>
          <p:nvPr/>
        </p:nvSpPr>
        <p:spPr>
          <a:xfrm>
            <a:off x="2138518" y="1843138"/>
            <a:ext cx="8979629" cy="4558146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37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A273E85-99A8-1BE5-EBC1-E66D40986C82}"/>
              </a:ext>
            </a:extLst>
          </p:cNvPr>
          <p:cNvSpPr/>
          <p:nvPr/>
        </p:nvSpPr>
        <p:spPr>
          <a:xfrm>
            <a:off x="1945045" y="1644044"/>
            <a:ext cx="8979629" cy="4558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8A3D47C-5C99-530C-7029-DC2ED4BB0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66"/>
          <a:stretch/>
        </p:blipFill>
        <p:spPr>
          <a:xfrm>
            <a:off x="1950898" y="1611856"/>
            <a:ext cx="5862364" cy="459033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AD713A6F-1B8E-1B20-0500-C4CB436DD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55" r="50001"/>
          <a:stretch/>
        </p:blipFill>
        <p:spPr>
          <a:xfrm>
            <a:off x="7993553" y="3946479"/>
            <a:ext cx="2931121" cy="2231923"/>
          </a:xfrm>
          <a:prstGeom prst="rect">
            <a:avLst/>
          </a:prstGeom>
        </p:spPr>
      </p:pic>
      <p:pic>
        <p:nvPicPr>
          <p:cNvPr id="17" name="內容版面配置區 6">
            <a:extLst>
              <a:ext uri="{FF2B5EF4-FFF2-40B4-BE49-F238E27FC236}">
                <a16:creationId xmlns:a16="http://schemas.microsoft.com/office/drawing/2014/main" id="{D9E0BFC3-6B28-7795-FC28-E50E24750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9716" r="24965"/>
          <a:stretch/>
        </p:blipFill>
        <p:spPr>
          <a:xfrm>
            <a:off x="7929711" y="1733028"/>
            <a:ext cx="2256503" cy="1563961"/>
          </a:xfrm>
        </p:spPr>
      </p:pic>
      <p:pic>
        <p:nvPicPr>
          <p:cNvPr id="19" name="內容版面配置區 6">
            <a:extLst>
              <a:ext uri="{FF2B5EF4-FFF2-40B4-BE49-F238E27FC236}">
                <a16:creationId xmlns:a16="http://schemas.microsoft.com/office/drawing/2014/main" id="{5A6FB58C-F67F-B25E-5A1B-B2E4D0DB0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841"/>
          <a:stretch/>
        </p:blipFill>
        <p:spPr>
          <a:xfrm>
            <a:off x="7526745" y="1733028"/>
            <a:ext cx="655218" cy="1563961"/>
          </a:xfrm>
          <a:prstGeom prst="rect">
            <a:avLst/>
          </a:prstGeom>
        </p:spPr>
      </p:pic>
      <p:pic>
        <p:nvPicPr>
          <p:cNvPr id="20" name="內容版面配置區 6">
            <a:extLst>
              <a:ext uri="{FF2B5EF4-FFF2-40B4-BE49-F238E27FC236}">
                <a16:creationId xmlns:a16="http://schemas.microsoft.com/office/drawing/2014/main" id="{3053EB3C-E89F-305B-94E7-075D0C13D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11"/>
          <a:stretch/>
        </p:blipFill>
        <p:spPr>
          <a:xfrm>
            <a:off x="10053482" y="1733027"/>
            <a:ext cx="860878" cy="156396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B7C2831-F1CA-BAB9-1851-9515EC1B379A}"/>
              </a:ext>
            </a:extLst>
          </p:cNvPr>
          <p:cNvSpPr/>
          <p:nvPr/>
        </p:nvSpPr>
        <p:spPr>
          <a:xfrm>
            <a:off x="7526745" y="2289694"/>
            <a:ext cx="3320550" cy="3817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AC41F3-C450-BF89-8561-DEDEDD67FFFA}"/>
              </a:ext>
            </a:extLst>
          </p:cNvPr>
          <p:cNvSpPr/>
          <p:nvPr/>
        </p:nvSpPr>
        <p:spPr>
          <a:xfrm>
            <a:off x="8091141" y="3371194"/>
            <a:ext cx="2149961" cy="439240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R2</a:t>
            </a:r>
            <a:r>
              <a:rPr lang="zh-TW" altLang="en-US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獨大；</a:t>
            </a:r>
            <a:r>
              <a:rPr lang="en-US" altLang="zh-TW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R1</a:t>
            </a:r>
            <a:r>
              <a:rPr lang="zh-TW" altLang="en-US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</a:t>
            </a:r>
          </a:p>
        </p:txBody>
      </p:sp>
    </p:spTree>
    <p:extLst>
      <p:ext uri="{BB962C8B-B14F-4D97-AF65-F5344CB8AC3E}">
        <p14:creationId xmlns:p14="http://schemas.microsoft.com/office/powerpoint/2010/main" val="3027072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2554246" y="456716"/>
            <a:ext cx="74992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行銷策略期望報酬：菜籃分析</a:t>
            </a: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219FD70D-0671-F401-C73E-579E05964DA2}"/>
              </a:ext>
            </a:extLst>
          </p:cNvPr>
          <p:cNvSpPr/>
          <p:nvPr/>
        </p:nvSpPr>
        <p:spPr>
          <a:xfrm>
            <a:off x="2138518" y="1843138"/>
            <a:ext cx="8979629" cy="4558146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38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A273E85-99A8-1BE5-EBC1-E66D40986C82}"/>
              </a:ext>
            </a:extLst>
          </p:cNvPr>
          <p:cNvSpPr/>
          <p:nvPr/>
        </p:nvSpPr>
        <p:spPr>
          <a:xfrm>
            <a:off x="1945045" y="1644044"/>
            <a:ext cx="8979629" cy="4601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3D511C2F-81FC-30E6-6BB8-A61E585D58E2}"/>
              </a:ext>
            </a:extLst>
          </p:cNvPr>
          <p:cNvGrpSpPr/>
          <p:nvPr/>
        </p:nvGrpSpPr>
        <p:grpSpPr>
          <a:xfrm>
            <a:off x="1998036" y="1644044"/>
            <a:ext cx="8611656" cy="4601497"/>
            <a:chOff x="6231618" y="247925"/>
            <a:chExt cx="8611656" cy="4601497"/>
          </a:xfrm>
        </p:grpSpPr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C256536B-75DA-107B-BD93-3B97C57D53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2903"/>
            <a:stretch/>
          </p:blipFill>
          <p:spPr>
            <a:xfrm>
              <a:off x="6231618" y="247925"/>
              <a:ext cx="5792680" cy="4601497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0A04123-0C2D-CC1B-4F71-656D79985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851" r="51335"/>
            <a:stretch/>
          </p:blipFill>
          <p:spPr>
            <a:xfrm>
              <a:off x="12024298" y="2576052"/>
              <a:ext cx="2818976" cy="2273370"/>
            </a:xfrm>
            <a:prstGeom prst="rect">
              <a:avLst/>
            </a:prstGeom>
          </p:spPr>
        </p:pic>
      </p:grpSp>
      <p:pic>
        <p:nvPicPr>
          <p:cNvPr id="31" name="內容版面配置區 6">
            <a:extLst>
              <a:ext uri="{FF2B5EF4-FFF2-40B4-BE49-F238E27FC236}">
                <a16:creationId xmlns:a16="http://schemas.microsoft.com/office/drawing/2014/main" id="{41056649-3A65-8F26-94BA-35B851B16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6719"/>
          <a:stretch/>
        </p:blipFill>
        <p:spPr>
          <a:xfrm>
            <a:off x="7981665" y="1733028"/>
            <a:ext cx="2903861" cy="1414621"/>
          </a:xfrm>
        </p:spPr>
      </p:pic>
      <p:pic>
        <p:nvPicPr>
          <p:cNvPr id="32" name="內容版面配置區 6">
            <a:extLst>
              <a:ext uri="{FF2B5EF4-FFF2-40B4-BE49-F238E27FC236}">
                <a16:creationId xmlns:a16="http://schemas.microsoft.com/office/drawing/2014/main" id="{14873E7B-D36F-E689-A64C-1C5C5C915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279"/>
          <a:stretch/>
        </p:blipFill>
        <p:spPr>
          <a:xfrm>
            <a:off x="7424591" y="1733028"/>
            <a:ext cx="622950" cy="141462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B7C2831-F1CA-BAB9-1851-9515EC1B379A}"/>
              </a:ext>
            </a:extLst>
          </p:cNvPr>
          <p:cNvSpPr/>
          <p:nvPr/>
        </p:nvSpPr>
        <p:spPr>
          <a:xfrm>
            <a:off x="7424590" y="2320275"/>
            <a:ext cx="3460935" cy="1539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AC41F3-C450-BF89-8561-DEDEDD67FFFA}"/>
              </a:ext>
            </a:extLst>
          </p:cNvPr>
          <p:cNvSpPr/>
          <p:nvPr/>
        </p:nvSpPr>
        <p:spPr>
          <a:xfrm>
            <a:off x="8359679" y="3265556"/>
            <a:ext cx="1631979" cy="439240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R1</a:t>
            </a:r>
            <a:r>
              <a:rPr lang="zh-TW" altLang="en-US" sz="20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贏了！！</a:t>
            </a: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75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D023F8E-F892-4F4F-AF3B-7F9F7A6ECABC}"/>
              </a:ext>
            </a:extLst>
          </p:cNvPr>
          <p:cNvSpPr txBox="1"/>
          <p:nvPr/>
        </p:nvSpPr>
        <p:spPr>
          <a:xfrm>
            <a:off x="4294739" y="611544"/>
            <a:ext cx="446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Tafeng 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原始資料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B910717-4741-444E-9057-1721C5FBC4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t="22137" r="39826" b="24075"/>
          <a:stretch/>
        </p:blipFill>
        <p:spPr>
          <a:xfrm>
            <a:off x="1091119" y="1317191"/>
            <a:ext cx="10239598" cy="5042639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0229EE3-52D6-410E-9DC4-0C6BE3CDDAAB}"/>
              </a:ext>
            </a:extLst>
          </p:cNvPr>
          <p:cNvSpPr/>
          <p:nvPr/>
        </p:nvSpPr>
        <p:spPr>
          <a:xfrm>
            <a:off x="1091119" y="5901070"/>
            <a:ext cx="865272" cy="458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0037581-742A-2FB3-32B8-22D7D25E3605}"/>
              </a:ext>
            </a:extLst>
          </p:cNvPr>
          <p:cNvSpPr txBox="1"/>
          <p:nvPr/>
        </p:nvSpPr>
        <p:spPr>
          <a:xfrm>
            <a:off x="11886931" y="3070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3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52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2892563" y="428247"/>
            <a:ext cx="64068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行銷策略期望報酬：快閃</a:t>
            </a: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219FD70D-0671-F401-C73E-579E05964DA2}"/>
              </a:ext>
            </a:extLst>
          </p:cNvPr>
          <p:cNvSpPr/>
          <p:nvPr/>
        </p:nvSpPr>
        <p:spPr>
          <a:xfrm>
            <a:off x="2138518" y="1843138"/>
            <a:ext cx="8979629" cy="4558146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39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A273E85-99A8-1BE5-EBC1-E66D40986C82}"/>
              </a:ext>
            </a:extLst>
          </p:cNvPr>
          <p:cNvSpPr/>
          <p:nvPr/>
        </p:nvSpPr>
        <p:spPr>
          <a:xfrm>
            <a:off x="1945045" y="1644044"/>
            <a:ext cx="8979629" cy="4601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E5A7FB3-1AC7-4E64-6075-CC6041C81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111"/>
          <a:stretch/>
        </p:blipFill>
        <p:spPr>
          <a:xfrm>
            <a:off x="1931699" y="1644044"/>
            <a:ext cx="5797790" cy="45872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44CCEBD-3047-E042-2215-64A353CE5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222" r="50206"/>
          <a:stretch/>
        </p:blipFill>
        <p:spPr>
          <a:xfrm>
            <a:off x="7729489" y="3914804"/>
            <a:ext cx="2886950" cy="2316480"/>
          </a:xfrm>
          <a:prstGeom prst="rect">
            <a:avLst/>
          </a:prstGeom>
        </p:spPr>
      </p:pic>
      <p:pic>
        <p:nvPicPr>
          <p:cNvPr id="20" name="內容版面配置區 6">
            <a:extLst>
              <a:ext uri="{FF2B5EF4-FFF2-40B4-BE49-F238E27FC236}">
                <a16:creationId xmlns:a16="http://schemas.microsoft.com/office/drawing/2014/main" id="{5DEE0579-F89C-9E68-8E85-3DFCB1923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9716"/>
          <a:stretch/>
        </p:blipFill>
        <p:spPr>
          <a:xfrm>
            <a:off x="7590729" y="1769405"/>
            <a:ext cx="3333945" cy="1477328"/>
          </a:xfrm>
        </p:spPr>
      </p:pic>
      <p:pic>
        <p:nvPicPr>
          <p:cNvPr id="24" name="內容版面配置區 6">
            <a:extLst>
              <a:ext uri="{FF2B5EF4-FFF2-40B4-BE49-F238E27FC236}">
                <a16:creationId xmlns:a16="http://schemas.microsoft.com/office/drawing/2014/main" id="{1E69F507-5B18-A67F-FA90-76BD2EA5B6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099"/>
          <a:stretch/>
        </p:blipFill>
        <p:spPr>
          <a:xfrm>
            <a:off x="7093164" y="1769405"/>
            <a:ext cx="754265" cy="1477328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B7C2831-F1CA-BAB9-1851-9515EC1B379A}"/>
              </a:ext>
            </a:extLst>
          </p:cNvPr>
          <p:cNvSpPr/>
          <p:nvPr/>
        </p:nvSpPr>
        <p:spPr>
          <a:xfrm>
            <a:off x="7068450" y="2272788"/>
            <a:ext cx="3844856" cy="40450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8AC41F3-C450-BF89-8561-DEDEDD67FFFA}"/>
              </a:ext>
            </a:extLst>
          </p:cNvPr>
          <p:cNvSpPr/>
          <p:nvPr/>
        </p:nvSpPr>
        <p:spPr>
          <a:xfrm>
            <a:off x="8085866" y="3329875"/>
            <a:ext cx="2427141" cy="439240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R2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最大；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R1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CFCD5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也不錯</a:t>
            </a:r>
          </a:p>
        </p:txBody>
      </p:sp>
    </p:spTree>
    <p:extLst>
      <p:ext uri="{BB962C8B-B14F-4D97-AF65-F5344CB8AC3E}">
        <p14:creationId xmlns:p14="http://schemas.microsoft.com/office/powerpoint/2010/main" val="3235190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1766028" y="736659"/>
            <a:ext cx="13362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優化</a:t>
            </a: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219FD70D-0671-F401-C73E-579E05964DA2}"/>
              </a:ext>
            </a:extLst>
          </p:cNvPr>
          <p:cNvSpPr/>
          <p:nvPr/>
        </p:nvSpPr>
        <p:spPr>
          <a:xfrm>
            <a:off x="1997826" y="2073760"/>
            <a:ext cx="8545181" cy="4351339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40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內容版面配置區 6">
            <a:extLst>
              <a:ext uri="{FF2B5EF4-FFF2-40B4-BE49-F238E27FC236}">
                <a16:creationId xmlns:a16="http://schemas.microsoft.com/office/drawing/2014/main" id="{344C1085-2EC0-CC87-4B4A-8826B0D14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3409" y="1921199"/>
            <a:ext cx="8545181" cy="435133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71117B5-3F39-FFF6-561F-4E1157625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74" y="946771"/>
            <a:ext cx="4130398" cy="838273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B7F2DDB-1503-4E98-2EDB-DD4B40D9D294}"/>
              </a:ext>
            </a:extLst>
          </p:cNvPr>
          <p:cNvSpPr/>
          <p:nvPr/>
        </p:nvSpPr>
        <p:spPr>
          <a:xfrm>
            <a:off x="7436397" y="616671"/>
            <a:ext cx="1461521" cy="350304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全做通常虧本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5C95BC-F3CC-0A30-CB68-97DC1C057207}"/>
              </a:ext>
            </a:extLst>
          </p:cNvPr>
          <p:cNvSpPr/>
          <p:nvPr/>
        </p:nvSpPr>
        <p:spPr>
          <a:xfrm>
            <a:off x="7873075" y="946195"/>
            <a:ext cx="588164" cy="194123"/>
          </a:xfrm>
          <a:prstGeom prst="rect">
            <a:avLst/>
          </a:prstGeom>
          <a:noFill/>
          <a:ln w="50800"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DDE1C3-6F6F-D6EC-1EFA-01C0D77F9AD3}"/>
              </a:ext>
            </a:extLst>
          </p:cNvPr>
          <p:cNvSpPr/>
          <p:nvPr/>
        </p:nvSpPr>
        <p:spPr>
          <a:xfrm>
            <a:off x="9582712" y="599400"/>
            <a:ext cx="1053969" cy="350304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挑正的做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350E3B-B96D-1001-364E-0976FE79E0EF}"/>
              </a:ext>
            </a:extLst>
          </p:cNvPr>
          <p:cNvSpPr/>
          <p:nvPr/>
        </p:nvSpPr>
        <p:spPr>
          <a:xfrm>
            <a:off x="9886123" y="944729"/>
            <a:ext cx="588164" cy="194123"/>
          </a:xfrm>
          <a:prstGeom prst="rect">
            <a:avLst/>
          </a:prstGeom>
          <a:noFill/>
          <a:ln w="50800"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108625-4753-C867-85BF-35DFC33750E1}"/>
              </a:ext>
            </a:extLst>
          </p:cNvPr>
          <p:cNvSpPr/>
          <p:nvPr/>
        </p:nvSpPr>
        <p:spPr>
          <a:xfrm>
            <a:off x="6340153" y="1483290"/>
            <a:ext cx="4085819" cy="1595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92A6947-ACA2-9C87-136C-822A6924C095}"/>
              </a:ext>
            </a:extLst>
          </p:cNvPr>
          <p:cNvSpPr txBox="1"/>
          <p:nvPr/>
        </p:nvSpPr>
        <p:spPr>
          <a:xfrm>
            <a:off x="1823409" y="1513594"/>
            <a:ext cx="3706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* 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四個企劃都只針對兩個客群做</a:t>
            </a:r>
          </a:p>
        </p:txBody>
      </p:sp>
    </p:spTree>
    <p:extLst>
      <p:ext uri="{BB962C8B-B14F-4D97-AF65-F5344CB8AC3E}">
        <p14:creationId xmlns:p14="http://schemas.microsoft.com/office/powerpoint/2010/main" val="3582555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3576814" y="363818"/>
            <a:ext cx="52682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目標客群及行銷執行</a:t>
            </a:r>
          </a:p>
        </p:txBody>
      </p:sp>
      <p:sp>
        <p:nvSpPr>
          <p:cNvPr id="21" name="직사각형 5">
            <a:extLst>
              <a:ext uri="{FF2B5EF4-FFF2-40B4-BE49-F238E27FC236}">
                <a16:creationId xmlns:a16="http://schemas.microsoft.com/office/drawing/2014/main" id="{219FD70D-0671-F401-C73E-579E05964DA2}"/>
              </a:ext>
            </a:extLst>
          </p:cNvPr>
          <p:cNvSpPr/>
          <p:nvPr/>
        </p:nvSpPr>
        <p:spPr>
          <a:xfrm>
            <a:off x="1007682" y="2370479"/>
            <a:ext cx="6832508" cy="1358357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9716152-7E05-3B2E-EBE5-2AFAC8F82E72}"/>
              </a:ext>
            </a:extLst>
          </p:cNvPr>
          <p:cNvSpPr txBox="1"/>
          <p:nvPr/>
        </p:nvSpPr>
        <p:spPr>
          <a:xfrm>
            <a:off x="11816591" y="4476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41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內容版面配置區 6">
            <a:extLst>
              <a:ext uri="{FF2B5EF4-FFF2-40B4-BE49-F238E27FC236}">
                <a16:creationId xmlns:a16="http://schemas.microsoft.com/office/drawing/2014/main" id="{37AB1FDE-2315-566B-43B0-4D05DDB19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3552" y="2220694"/>
            <a:ext cx="6867248" cy="1358356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2205BE3-4B5B-F079-254E-EC31F2915441}"/>
              </a:ext>
            </a:extLst>
          </p:cNvPr>
          <p:cNvSpPr/>
          <p:nvPr/>
        </p:nvSpPr>
        <p:spPr>
          <a:xfrm>
            <a:off x="823552" y="3109504"/>
            <a:ext cx="6832508" cy="2191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EB79CCB-F0FC-A66D-9DAE-1FC622699C58}"/>
              </a:ext>
            </a:extLst>
          </p:cNvPr>
          <p:cNvGrpSpPr/>
          <p:nvPr/>
        </p:nvGrpSpPr>
        <p:grpSpPr>
          <a:xfrm>
            <a:off x="823552" y="4533596"/>
            <a:ext cx="7016638" cy="1508143"/>
            <a:chOff x="935043" y="4376656"/>
            <a:chExt cx="7016638" cy="1508143"/>
          </a:xfrm>
        </p:grpSpPr>
        <p:sp>
          <p:nvSpPr>
            <p:cNvPr id="19" name="직사각형 5">
              <a:extLst>
                <a:ext uri="{FF2B5EF4-FFF2-40B4-BE49-F238E27FC236}">
                  <a16:creationId xmlns:a16="http://schemas.microsoft.com/office/drawing/2014/main" id="{AC1621B4-6B40-C64F-F304-10141B17709B}"/>
                </a:ext>
              </a:extLst>
            </p:cNvPr>
            <p:cNvSpPr/>
            <p:nvPr/>
          </p:nvSpPr>
          <p:spPr>
            <a:xfrm>
              <a:off x="1119173" y="4526442"/>
              <a:ext cx="6832508" cy="1358357"/>
            </a:xfrm>
            <a:prstGeom prst="rect">
              <a:avLst/>
            </a:prstGeom>
            <a:solidFill>
              <a:srgbClr val="405A4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A350D45-1A1D-BCCA-8CD5-037D32540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043" y="4376656"/>
              <a:ext cx="6867248" cy="1393722"/>
            </a:xfrm>
            <a:prstGeom prst="rect">
              <a:avLst/>
            </a:prstGeom>
            <a:ln w="285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A2F8F89F-5318-5340-960B-23FFDC8BF95E}"/>
                </a:ext>
              </a:extLst>
            </p:cNvPr>
            <p:cNvSpPr/>
            <p:nvPr/>
          </p:nvSpPr>
          <p:spPr>
            <a:xfrm>
              <a:off x="935043" y="5276559"/>
              <a:ext cx="6832508" cy="21912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BCEBDA-7E84-C80A-DC4B-315BF0B9D425}"/>
              </a:ext>
            </a:extLst>
          </p:cNvPr>
          <p:cNvSpPr txBox="1"/>
          <p:nvPr/>
        </p:nvSpPr>
        <p:spPr>
          <a:xfrm>
            <a:off x="1009002" y="1782099"/>
            <a:ext cx="2791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考慮距離：南港、汐止：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52433E2-3757-4A0D-F678-81DD7E3B7D45}"/>
              </a:ext>
            </a:extLst>
          </p:cNvPr>
          <p:cNvSpPr txBox="1"/>
          <p:nvPr/>
        </p:nvSpPr>
        <p:spPr>
          <a:xfrm>
            <a:off x="1009001" y="4090210"/>
            <a:ext cx="27916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考慮</a:t>
            </a:r>
            <a:r>
              <a:rPr lang="zh-TW" altLang="en-US" sz="2000" b="1" dirty="0">
                <a:solidFill>
                  <a:srgbClr val="405A4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年齡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：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 – 44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歲：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48DB0F0-4BE1-EED7-D0C1-3A6BEF52AB99}"/>
              </a:ext>
            </a:extLst>
          </p:cNvPr>
          <p:cNvSpPr txBox="1"/>
          <p:nvPr/>
        </p:nvSpPr>
        <p:spPr>
          <a:xfrm>
            <a:off x="8001255" y="2304566"/>
            <a:ext cx="3708529" cy="31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客群：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住在南港、汐止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年齡</a:t>
            </a:r>
            <a:r>
              <a:rPr kumimoji="1" lang="en-US" altLang="zh-TW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 – 44</a:t>
            </a: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歲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TW" sz="1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最佳策略：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無論針對年齡或地區，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皆是</a:t>
            </a:r>
            <a:r>
              <a:rPr kumimoji="1" lang="zh-TW" altLang="en-US" sz="20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菜籃分析法</a:t>
            </a: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報酬為最佳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1581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5">
            <a:extLst>
              <a:ext uri="{FF2B5EF4-FFF2-40B4-BE49-F238E27FC236}">
                <a16:creationId xmlns:a16="http://schemas.microsoft.com/office/drawing/2014/main" id="{CB598EB0-29B0-375C-1E5B-39916610FB03}"/>
              </a:ext>
            </a:extLst>
          </p:cNvPr>
          <p:cNvSpPr/>
          <p:nvPr/>
        </p:nvSpPr>
        <p:spPr>
          <a:xfrm>
            <a:off x="434502" y="287312"/>
            <a:ext cx="1142532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사각형 5">
            <a:extLst>
              <a:ext uri="{FF2B5EF4-FFF2-40B4-BE49-F238E27FC236}">
                <a16:creationId xmlns:a16="http://schemas.microsoft.com/office/drawing/2014/main" id="{348F0DDD-138D-710A-6710-93686FA1B563}"/>
              </a:ext>
            </a:extLst>
          </p:cNvPr>
          <p:cNvSpPr/>
          <p:nvPr/>
        </p:nvSpPr>
        <p:spPr>
          <a:xfrm>
            <a:off x="434502" y="6408295"/>
            <a:ext cx="11425322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직사각형 5">
            <a:extLst>
              <a:ext uri="{FF2B5EF4-FFF2-40B4-BE49-F238E27FC236}">
                <a16:creationId xmlns:a16="http://schemas.microsoft.com/office/drawing/2014/main" id="{34C3A4BD-FA0D-3702-4F94-45217AFD6AB9}"/>
              </a:ext>
            </a:extLst>
          </p:cNvPr>
          <p:cNvSpPr/>
          <p:nvPr/>
        </p:nvSpPr>
        <p:spPr>
          <a:xfrm rot="5400000">
            <a:off x="8636941" y="3347805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직사각형 5">
            <a:extLst>
              <a:ext uri="{FF2B5EF4-FFF2-40B4-BE49-F238E27FC236}">
                <a16:creationId xmlns:a16="http://schemas.microsoft.com/office/drawing/2014/main" id="{9F312F95-7391-C4DC-0520-890D6B5B4A65}"/>
              </a:ext>
            </a:extLst>
          </p:cNvPr>
          <p:cNvSpPr/>
          <p:nvPr/>
        </p:nvSpPr>
        <p:spPr>
          <a:xfrm rot="16200000">
            <a:off x="-2728318" y="3347800"/>
            <a:ext cx="6283377" cy="162393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2" name="직사각형 5">
            <a:extLst>
              <a:ext uri="{FF2B5EF4-FFF2-40B4-BE49-F238E27FC236}">
                <a16:creationId xmlns:a16="http://schemas.microsoft.com/office/drawing/2014/main" id="{DF40CC24-C011-BB54-C968-9C0FD69405E1}"/>
              </a:ext>
            </a:extLst>
          </p:cNvPr>
          <p:cNvSpPr/>
          <p:nvPr/>
        </p:nvSpPr>
        <p:spPr>
          <a:xfrm rot="5400000">
            <a:off x="-2728321" y="3347800"/>
            <a:ext cx="6283376" cy="162393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8" name="圖片 7" descr="一張含有 個人, 男人, 套裝, 穿著 的圖片&#10;&#10;自動產生的描述">
            <a:extLst>
              <a:ext uri="{FF2B5EF4-FFF2-40B4-BE49-F238E27FC236}">
                <a16:creationId xmlns:a16="http://schemas.microsoft.com/office/drawing/2014/main" id="{C8E2B5C7-119A-F5A8-E540-B080A90BF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r="13694"/>
          <a:stretch/>
        </p:blipFill>
        <p:spPr>
          <a:xfrm>
            <a:off x="494563" y="449704"/>
            <a:ext cx="11202865" cy="59585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8DF1DE6-A94C-2337-664E-13C1999718A5}"/>
              </a:ext>
            </a:extLst>
          </p:cNvPr>
          <p:cNvSpPr txBox="1"/>
          <p:nvPr/>
        </p:nvSpPr>
        <p:spPr>
          <a:xfrm>
            <a:off x="5981695" y="3903069"/>
            <a:ext cx="5551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7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我有酒，</a:t>
            </a:r>
            <a:endParaRPr kumimoji="1" lang="en-US" altLang="zh-TW" sz="7200" b="1" dirty="0">
              <a:solidFill>
                <a:srgbClr val="FCFCD5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7200" b="1" dirty="0">
                <a:solidFill>
                  <a:srgbClr val="FCFCD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你有故事嗎？</a:t>
            </a:r>
            <a:endParaRPr kumimoji="1" lang="zh-TW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92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692993" y="49845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4" name="Google Shape;106;p20">
            <a:extLst>
              <a:ext uri="{FF2B5EF4-FFF2-40B4-BE49-F238E27FC236}">
                <a16:creationId xmlns:a16="http://schemas.microsoft.com/office/drawing/2014/main" id="{9C334730-1358-43FC-A110-58DDB41B017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612" y="1090924"/>
            <a:ext cx="7523538" cy="527814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07;p20">
            <a:extLst>
              <a:ext uri="{FF2B5EF4-FFF2-40B4-BE49-F238E27FC236}">
                <a16:creationId xmlns:a16="http://schemas.microsoft.com/office/drawing/2014/main" id="{216199C5-E12B-41BF-894D-9E73AC4376F9}"/>
              </a:ext>
            </a:extLst>
          </p:cNvPr>
          <p:cNvSpPr/>
          <p:nvPr/>
        </p:nvSpPr>
        <p:spPr>
          <a:xfrm>
            <a:off x="4912075" y="1619250"/>
            <a:ext cx="412400" cy="4686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Google Shape;108;p20">
            <a:extLst>
              <a:ext uri="{FF2B5EF4-FFF2-40B4-BE49-F238E27FC236}">
                <a16:creationId xmlns:a16="http://schemas.microsoft.com/office/drawing/2014/main" id="{67A8C068-FCBE-4F83-A757-3B39A525068E}"/>
              </a:ext>
            </a:extLst>
          </p:cNvPr>
          <p:cNvSpPr/>
          <p:nvPr/>
        </p:nvSpPr>
        <p:spPr>
          <a:xfrm>
            <a:off x="8184750" y="2965700"/>
            <a:ext cx="412400" cy="332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CD9679D-B30B-411F-83E6-2C1AAA49D2C4}"/>
              </a:ext>
            </a:extLst>
          </p:cNvPr>
          <p:cNvSpPr/>
          <p:nvPr/>
        </p:nvSpPr>
        <p:spPr>
          <a:xfrm>
            <a:off x="6096000" y="2247245"/>
            <a:ext cx="1728788" cy="523220"/>
          </a:xfrm>
          <a:prstGeom prst="round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皆為南港區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1B13BEA-4D74-40FE-AC8E-571BFD59C556}"/>
              </a:ext>
            </a:extLst>
          </p:cNvPr>
          <p:cNvSpPr txBox="1"/>
          <p:nvPr/>
        </p:nvSpPr>
        <p:spPr>
          <a:xfrm>
            <a:off x="3464275" y="575020"/>
            <a:ext cx="57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一般價值顧客與新顧客居住地比例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F93C172-B464-F9E4-FAA2-8D1B0FA41D72}"/>
              </a:ext>
            </a:extLst>
          </p:cNvPr>
          <p:cNvSpPr txBox="1"/>
          <p:nvPr/>
        </p:nvSpPr>
        <p:spPr>
          <a:xfrm>
            <a:off x="11816591" y="4476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4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7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4" name="Google Shape;114;p21">
            <a:extLst>
              <a:ext uri="{FF2B5EF4-FFF2-40B4-BE49-F238E27FC236}">
                <a16:creationId xmlns:a16="http://schemas.microsoft.com/office/drawing/2014/main" id="{0C8ACC77-5558-4F9A-9678-13D3039C7A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168" y="1068125"/>
            <a:ext cx="7371664" cy="53422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115;p21">
            <a:extLst>
              <a:ext uri="{FF2B5EF4-FFF2-40B4-BE49-F238E27FC236}">
                <a16:creationId xmlns:a16="http://schemas.microsoft.com/office/drawing/2014/main" id="{21232B59-776E-452C-A282-8FC13A09CEF5}"/>
              </a:ext>
            </a:extLst>
          </p:cNvPr>
          <p:cNvSpPr/>
          <p:nvPr/>
        </p:nvSpPr>
        <p:spPr>
          <a:xfrm>
            <a:off x="3889599" y="1570676"/>
            <a:ext cx="901475" cy="47158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Google Shape;115;p21">
            <a:extLst>
              <a:ext uri="{FF2B5EF4-FFF2-40B4-BE49-F238E27FC236}">
                <a16:creationId xmlns:a16="http://schemas.microsoft.com/office/drawing/2014/main" id="{C9F48305-1C5A-4F6F-91EB-D273B9F2DB9A}"/>
              </a:ext>
            </a:extLst>
          </p:cNvPr>
          <p:cNvSpPr/>
          <p:nvPr/>
        </p:nvSpPr>
        <p:spPr>
          <a:xfrm>
            <a:off x="7147149" y="1570676"/>
            <a:ext cx="901475" cy="4715823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87359493-364D-4DC2-9AB9-40A58D364E8C}"/>
              </a:ext>
            </a:extLst>
          </p:cNvPr>
          <p:cNvSpPr/>
          <p:nvPr/>
        </p:nvSpPr>
        <p:spPr>
          <a:xfrm>
            <a:off x="5044852" y="1721946"/>
            <a:ext cx="1884251" cy="743899"/>
          </a:xfrm>
          <a:prstGeom prst="round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皆為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30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至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44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F9C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歲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2187FE-E945-4E79-94D9-C83DE8F48B07}"/>
              </a:ext>
            </a:extLst>
          </p:cNvPr>
          <p:cNvSpPr txBox="1"/>
          <p:nvPr/>
        </p:nvSpPr>
        <p:spPr>
          <a:xfrm>
            <a:off x="3502375" y="575020"/>
            <a:ext cx="574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一般價值顧客與新顧客年齡比例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EC1D16-948A-C4C2-0CF4-58BB1636E990}"/>
              </a:ext>
            </a:extLst>
          </p:cNvPr>
          <p:cNvSpPr txBox="1"/>
          <p:nvPr/>
        </p:nvSpPr>
        <p:spPr>
          <a:xfrm>
            <a:off x="11816591" y="4476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5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0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56" y="552228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pic>
        <p:nvPicPr>
          <p:cNvPr id="4" name="Google Shape;161;p26">
            <a:extLst>
              <a:ext uri="{FF2B5EF4-FFF2-40B4-BE49-F238E27FC236}">
                <a16:creationId xmlns:a16="http://schemas.microsoft.com/office/drawing/2014/main" id="{AE2D3A24-B744-4848-99E5-B625C36356B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255" y="1200372"/>
            <a:ext cx="75533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05E4545-4057-49B8-ACC7-CC0BA24E56A4}"/>
              </a:ext>
            </a:extLst>
          </p:cNvPr>
          <p:cNvSpPr txBox="1"/>
          <p:nvPr/>
        </p:nvSpPr>
        <p:spPr>
          <a:xfrm>
            <a:off x="2514964" y="649145"/>
            <a:ext cx="7575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各顧客分群消費總花費級商品平均單價泡泡圖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C821C718-2F6B-4A2F-9151-8E9BB6E6F47D}"/>
              </a:ext>
            </a:extLst>
          </p:cNvPr>
          <p:cNvSpPr/>
          <p:nvPr/>
        </p:nvSpPr>
        <p:spPr>
          <a:xfrm>
            <a:off x="3914775" y="5174706"/>
            <a:ext cx="923925" cy="9658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BBE6DE7-5A00-4890-994F-8AD636E1FB4D}"/>
              </a:ext>
            </a:extLst>
          </p:cNvPr>
          <p:cNvSpPr/>
          <p:nvPr/>
        </p:nvSpPr>
        <p:spPr>
          <a:xfrm>
            <a:off x="7315201" y="2815341"/>
            <a:ext cx="876300" cy="8803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332645-5812-6048-5D5A-FC1BB33F1343}"/>
              </a:ext>
            </a:extLst>
          </p:cNvPr>
          <p:cNvSpPr txBox="1"/>
          <p:nvPr/>
        </p:nvSpPr>
        <p:spPr>
          <a:xfrm>
            <a:off x="11816591" y="4476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6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C525146-3C78-46A5-A4A3-A87D3C39B0F9}"/>
              </a:ext>
            </a:extLst>
          </p:cNvPr>
          <p:cNvCxnSpPr>
            <a:cxnSpLocks/>
          </p:cNvCxnSpPr>
          <p:nvPr/>
        </p:nvCxnSpPr>
        <p:spPr>
          <a:xfrm>
            <a:off x="4095750" y="6277197"/>
            <a:ext cx="368617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5919EBA-2658-4F07-9D89-5625EB724082}"/>
              </a:ext>
            </a:extLst>
          </p:cNvPr>
          <p:cNvCxnSpPr/>
          <p:nvPr/>
        </p:nvCxnSpPr>
        <p:spPr>
          <a:xfrm>
            <a:off x="4095750" y="6140549"/>
            <a:ext cx="0" cy="288826"/>
          </a:xfrm>
          <a:prstGeom prst="line">
            <a:avLst/>
          </a:prstGeom>
          <a:ln w="28575">
            <a:solidFill>
              <a:srgbClr val="405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FD6E6E7-9299-4EA2-99A0-6CC5D9ECB9CB}"/>
              </a:ext>
            </a:extLst>
          </p:cNvPr>
          <p:cNvCxnSpPr/>
          <p:nvPr/>
        </p:nvCxnSpPr>
        <p:spPr>
          <a:xfrm>
            <a:off x="7781925" y="6132784"/>
            <a:ext cx="0" cy="288826"/>
          </a:xfrm>
          <a:prstGeom prst="line">
            <a:avLst/>
          </a:prstGeom>
          <a:ln w="28575">
            <a:solidFill>
              <a:srgbClr val="405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D0AEB92-98B7-46CC-BC41-0A116D2942DF}"/>
              </a:ext>
            </a:extLst>
          </p:cNvPr>
          <p:cNvSpPr/>
          <p:nvPr/>
        </p:nvSpPr>
        <p:spPr>
          <a:xfrm>
            <a:off x="5050940" y="5399631"/>
            <a:ext cx="2362200" cy="439240"/>
          </a:xfrm>
          <a:prstGeom prst="rect">
            <a:avLst/>
          </a:prstGeom>
          <a:solidFill>
            <a:srgbClr val="405A46"/>
          </a:solidFill>
          <a:ln>
            <a:solidFill>
              <a:srgbClr val="405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將近</a:t>
            </a:r>
            <a:r>
              <a:rPr lang="en-US" altLang="zh-TW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400</a:t>
            </a:r>
            <a:r>
              <a:rPr lang="zh-TW" altLang="en-US" b="1" dirty="0">
                <a:solidFill>
                  <a:srgbClr val="FCFCD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美元的差距！</a:t>
            </a:r>
          </a:p>
        </p:txBody>
      </p:sp>
    </p:spTree>
    <p:extLst>
      <p:ext uri="{BB962C8B-B14F-4D97-AF65-F5344CB8AC3E}">
        <p14:creationId xmlns:p14="http://schemas.microsoft.com/office/powerpoint/2010/main" val="386341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5">
            <a:extLst>
              <a:ext uri="{FF2B5EF4-FFF2-40B4-BE49-F238E27FC236}">
                <a16:creationId xmlns:a16="http://schemas.microsoft.com/office/drawing/2014/main" id="{6022A224-0837-93FA-9B6B-0D75841F4393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2AF008E-964B-C1CB-DEE6-6BEB1FF7FCFD}"/>
              </a:ext>
            </a:extLst>
          </p:cNvPr>
          <p:cNvSpPr txBox="1"/>
          <p:nvPr/>
        </p:nvSpPr>
        <p:spPr>
          <a:xfrm>
            <a:off x="4170006" y="733562"/>
            <a:ext cx="3851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主力客群總結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0A4A43E4-0E5A-1BBB-915A-644FB6E8DABA}"/>
              </a:ext>
            </a:extLst>
          </p:cNvPr>
          <p:cNvGrpSpPr/>
          <p:nvPr/>
        </p:nvGrpSpPr>
        <p:grpSpPr>
          <a:xfrm>
            <a:off x="1427040" y="3218054"/>
            <a:ext cx="2759478" cy="2789968"/>
            <a:chOff x="1427040" y="2459779"/>
            <a:chExt cx="2759478" cy="2789968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5C79D6CC-3D82-5297-2B61-5BBD5DBB6CF0}"/>
                </a:ext>
              </a:extLst>
            </p:cNvPr>
            <p:cNvGrpSpPr/>
            <p:nvPr/>
          </p:nvGrpSpPr>
          <p:grpSpPr>
            <a:xfrm>
              <a:off x="1427040" y="2459779"/>
              <a:ext cx="2759478" cy="2789968"/>
              <a:chOff x="1340396" y="2350744"/>
              <a:chExt cx="3077189" cy="3111190"/>
            </a:xfrm>
          </p:grpSpPr>
          <p:sp>
            <p:nvSpPr>
              <p:cNvPr id="4" name="橢圓 3">
                <a:extLst>
                  <a:ext uri="{FF2B5EF4-FFF2-40B4-BE49-F238E27FC236}">
                    <a16:creationId xmlns:a16="http://schemas.microsoft.com/office/drawing/2014/main" id="{BC2792E0-F5DB-DDF4-D352-54553D95E1BD}"/>
                  </a:ext>
                </a:extLst>
              </p:cNvPr>
              <p:cNvSpPr/>
              <p:nvPr/>
            </p:nvSpPr>
            <p:spPr>
              <a:xfrm>
                <a:off x="1340396" y="2350744"/>
                <a:ext cx="3077189" cy="3111190"/>
              </a:xfrm>
              <a:prstGeom prst="ellipse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" name="橢圓 9">
                <a:extLst>
                  <a:ext uri="{FF2B5EF4-FFF2-40B4-BE49-F238E27FC236}">
                    <a16:creationId xmlns:a16="http://schemas.microsoft.com/office/drawing/2014/main" id="{1BEB53A8-3194-6B5B-D121-0C60317E0CC2}"/>
                  </a:ext>
                </a:extLst>
              </p:cNvPr>
              <p:cNvSpPr/>
              <p:nvPr/>
            </p:nvSpPr>
            <p:spPr>
              <a:xfrm>
                <a:off x="1492797" y="2503144"/>
                <a:ext cx="2792132" cy="2822983"/>
              </a:xfrm>
              <a:prstGeom prst="ellipse">
                <a:avLst/>
              </a:prstGeom>
              <a:solidFill>
                <a:srgbClr val="FCF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1DA21922-E880-FB8C-3593-7B4954F37BCB}"/>
                </a:ext>
              </a:extLst>
            </p:cNvPr>
            <p:cNvSpPr txBox="1"/>
            <p:nvPr/>
          </p:nvSpPr>
          <p:spPr>
            <a:xfrm>
              <a:off x="1658844" y="3283693"/>
              <a:ext cx="2460038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Z115 : </a:t>
              </a:r>
              <a:r>
                <a:rPr kumimoji="1" lang="zh-TW" altLang="en-US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南港區</a:t>
              </a:r>
              <a:endParaRPr kumimoji="1" lang="en-US" altLang="zh-TW" sz="28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Z221 : </a:t>
              </a: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汐止區</a:t>
              </a: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F042EB95-C3E8-12B9-44BD-60C587B93516}"/>
              </a:ext>
            </a:extLst>
          </p:cNvPr>
          <p:cNvGrpSpPr/>
          <p:nvPr/>
        </p:nvGrpSpPr>
        <p:grpSpPr>
          <a:xfrm>
            <a:off x="4716261" y="3218054"/>
            <a:ext cx="2759478" cy="2789968"/>
            <a:chOff x="1427040" y="2459779"/>
            <a:chExt cx="2759478" cy="2789968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45EEB5E-C971-4F1D-3670-0727DD436097}"/>
                </a:ext>
              </a:extLst>
            </p:cNvPr>
            <p:cNvGrpSpPr/>
            <p:nvPr/>
          </p:nvGrpSpPr>
          <p:grpSpPr>
            <a:xfrm>
              <a:off x="1427040" y="2459779"/>
              <a:ext cx="2759478" cy="2789968"/>
              <a:chOff x="1340396" y="2350744"/>
              <a:chExt cx="3077189" cy="3111190"/>
            </a:xfrm>
          </p:grpSpPr>
          <p:sp>
            <p:nvSpPr>
              <p:cNvPr id="27" name="橢圓 26">
                <a:extLst>
                  <a:ext uri="{FF2B5EF4-FFF2-40B4-BE49-F238E27FC236}">
                    <a16:creationId xmlns:a16="http://schemas.microsoft.com/office/drawing/2014/main" id="{8F487A99-DE61-44E5-F500-F01DD858B1B3}"/>
                  </a:ext>
                </a:extLst>
              </p:cNvPr>
              <p:cNvSpPr/>
              <p:nvPr/>
            </p:nvSpPr>
            <p:spPr>
              <a:xfrm>
                <a:off x="1340396" y="2350744"/>
                <a:ext cx="3077189" cy="3111190"/>
              </a:xfrm>
              <a:prstGeom prst="ellipse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B8034C1A-B808-83D3-46E0-403899F01CAC}"/>
                  </a:ext>
                </a:extLst>
              </p:cNvPr>
              <p:cNvSpPr/>
              <p:nvPr/>
            </p:nvSpPr>
            <p:spPr>
              <a:xfrm>
                <a:off x="1492797" y="2503144"/>
                <a:ext cx="2792132" cy="2822983"/>
              </a:xfrm>
              <a:prstGeom prst="ellipse">
                <a:avLst/>
              </a:prstGeom>
              <a:solidFill>
                <a:srgbClr val="FCF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D8A6933B-8F86-7735-DB1C-845A62DCF8B0}"/>
                </a:ext>
              </a:extLst>
            </p:cNvPr>
            <p:cNvSpPr txBox="1"/>
            <p:nvPr/>
          </p:nvSpPr>
          <p:spPr>
            <a:xfrm>
              <a:off x="1576760" y="3283693"/>
              <a:ext cx="2460038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30 – 44 </a:t>
              </a:r>
              <a:r>
                <a:rPr kumimoji="1" lang="zh-TW" altLang="en-US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歲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629E6DA-F5E0-5BD9-8FFD-2AB522005F10}"/>
              </a:ext>
            </a:extLst>
          </p:cNvPr>
          <p:cNvGrpSpPr/>
          <p:nvPr/>
        </p:nvGrpSpPr>
        <p:grpSpPr>
          <a:xfrm>
            <a:off x="8005482" y="3218054"/>
            <a:ext cx="2759478" cy="2789968"/>
            <a:chOff x="8950306" y="2504262"/>
            <a:chExt cx="2759478" cy="2789968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DC8A7614-EE4F-F94C-D70A-6056CD43F1A4}"/>
                </a:ext>
              </a:extLst>
            </p:cNvPr>
            <p:cNvGrpSpPr/>
            <p:nvPr/>
          </p:nvGrpSpPr>
          <p:grpSpPr>
            <a:xfrm>
              <a:off x="8950306" y="2504262"/>
              <a:ext cx="2759478" cy="2789968"/>
              <a:chOff x="1340396" y="2350744"/>
              <a:chExt cx="3077189" cy="3111190"/>
            </a:xfrm>
          </p:grpSpPr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2CF83A1B-61D8-F9A9-1E20-BFDFA7F5C0F6}"/>
                  </a:ext>
                </a:extLst>
              </p:cNvPr>
              <p:cNvSpPr/>
              <p:nvPr/>
            </p:nvSpPr>
            <p:spPr>
              <a:xfrm>
                <a:off x="1340396" y="2350744"/>
                <a:ext cx="3077189" cy="3111190"/>
              </a:xfrm>
              <a:prstGeom prst="ellipse">
                <a:avLst/>
              </a:prstGeom>
              <a:solidFill>
                <a:srgbClr val="405A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C233EB17-D60D-0924-DBFE-4EE980573FAD}"/>
                  </a:ext>
                </a:extLst>
              </p:cNvPr>
              <p:cNvSpPr/>
              <p:nvPr/>
            </p:nvSpPr>
            <p:spPr>
              <a:xfrm>
                <a:off x="1492797" y="2503144"/>
                <a:ext cx="2792132" cy="2822983"/>
              </a:xfrm>
              <a:prstGeom prst="ellipse">
                <a:avLst/>
              </a:prstGeom>
              <a:solidFill>
                <a:srgbClr val="FCFC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9387D5A-41CE-043B-CC67-D2E2A5AF5069}"/>
                </a:ext>
              </a:extLst>
            </p:cNvPr>
            <p:cNvSpPr txBox="1"/>
            <p:nvPr/>
          </p:nvSpPr>
          <p:spPr>
            <a:xfrm>
              <a:off x="9491817" y="3222137"/>
              <a:ext cx="169416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週六 </a:t>
              </a:r>
              <a:r>
                <a:rPr kumimoji="1" lang="en-US" altLang="zh-TW" sz="2800" b="1" dirty="0">
                  <a:solidFill>
                    <a:srgbClr val="405A4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Sat.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週日</a:t>
              </a:r>
              <a:r>
                <a:rPr kumimoji="1" lang="en-US" altLang="zh-TW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405A46"/>
                  </a:solidFill>
                  <a:effectLst/>
                  <a:uLnTx/>
                  <a:uFillTx/>
                  <a:latin typeface="Microsoft JhengHei" panose="020B0604030504040204" pitchFamily="34" charset="-120"/>
                  <a:ea typeface="Microsoft JhengHei" panose="020B0604030504040204" pitchFamily="34" charset="-120"/>
                  <a:cs typeface="+mn-cs"/>
                </a:rPr>
                <a:t> Sun.</a:t>
              </a:r>
              <a:endParaRPr kumimoji="1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endParaRPr>
            </a:p>
          </p:txBody>
        </p: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D7E9C2E-55F3-BDC9-021B-1F1C76619C1F}"/>
              </a:ext>
            </a:extLst>
          </p:cNvPr>
          <p:cNvSpPr txBox="1"/>
          <p:nvPr/>
        </p:nvSpPr>
        <p:spPr>
          <a:xfrm>
            <a:off x="5027841" y="1782336"/>
            <a:ext cx="211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N2 </a:t>
            </a:r>
            <a:r>
              <a:rPr kumimoji="1" lang="zh-TW" altLang="en-US" sz="3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＆ </a:t>
            </a:r>
            <a:r>
              <a:rPr kumimoji="1" lang="en-US" altLang="zh-TW" sz="36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R1</a:t>
            </a:r>
            <a:endParaRPr kumimoji="1" lang="zh-TW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7EF4B50-E824-7DCD-0C79-C89306CCB8A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806779" y="2546332"/>
            <a:ext cx="3280369" cy="671722"/>
          </a:xfrm>
          <a:prstGeom prst="line">
            <a:avLst/>
          </a:prstGeom>
          <a:ln w="50800">
            <a:solidFill>
              <a:srgbClr val="405A4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103375CE-8A5D-D1BC-2DB0-0F4164D12BB2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096000" y="2561858"/>
            <a:ext cx="0" cy="656196"/>
          </a:xfrm>
          <a:prstGeom prst="line">
            <a:avLst/>
          </a:prstGeom>
          <a:ln w="50800">
            <a:solidFill>
              <a:srgbClr val="405A4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06E7E01B-B2F9-5B00-5B6A-525EB15E6B57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6104853" y="2561858"/>
            <a:ext cx="3280368" cy="656196"/>
          </a:xfrm>
          <a:prstGeom prst="line">
            <a:avLst/>
          </a:prstGeom>
          <a:ln w="50800">
            <a:solidFill>
              <a:srgbClr val="405A4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</a:rPr>
              <a:t>7</a:t>
            </a:r>
            <a:endParaRPr kumimoji="1" lang="zh-TW" altLang="en-US" b="1" dirty="0">
              <a:solidFill>
                <a:srgbClr val="FCFCD5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8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5A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9DB58763-2138-F69D-BFED-70D90CA0BD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22CB05-D102-4D86-EAC6-6C443675DA1F}"/>
              </a:ext>
            </a:extLst>
          </p:cNvPr>
          <p:cNvSpPr txBox="1"/>
          <p:nvPr/>
        </p:nvSpPr>
        <p:spPr>
          <a:xfrm>
            <a:off x="11816591" y="4476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="1" dirty="0">
                <a:solidFill>
                  <a:srgbClr val="FCFCD5"/>
                </a:solidFill>
                <a:latin typeface="Baskerville Old Face" panose="02020602080505020303" pitchFamily="18" charset="0"/>
                <a:ea typeface="新細明體" panose="02020500000000000000" pitchFamily="18" charset="-120"/>
              </a:rPr>
              <a:t>8</a:t>
            </a:r>
            <a:endParaRPr kumimoji="1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CFCD5"/>
              </a:solidFill>
              <a:effectLst/>
              <a:uLnTx/>
              <a:uFillTx/>
              <a:latin typeface="Baskerville Old Face" panose="02020602080505020303" pitchFamily="18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3D911B1-E121-154D-1EA6-3F4574D15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2" name="직사각형 5">
            <a:extLst>
              <a:ext uri="{FF2B5EF4-FFF2-40B4-BE49-F238E27FC236}">
                <a16:creationId xmlns:a16="http://schemas.microsoft.com/office/drawing/2014/main" id="{70BBA030-D194-08D1-FF78-D32A9CE7890E}"/>
              </a:ext>
            </a:extLst>
          </p:cNvPr>
          <p:cNvSpPr/>
          <p:nvPr/>
        </p:nvSpPr>
        <p:spPr>
          <a:xfrm>
            <a:off x="712060" y="552226"/>
            <a:ext cx="10997724" cy="5998698"/>
          </a:xfrm>
          <a:prstGeom prst="rect">
            <a:avLst/>
          </a:prstGeom>
          <a:solidFill>
            <a:srgbClr val="FCF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24F72F24-34C7-1BEA-952A-D869E66198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28" y="207787"/>
            <a:ext cx="1053968" cy="105396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3D60ED8-E650-BB30-1D41-FB307D778C24}"/>
              </a:ext>
            </a:extLst>
          </p:cNvPr>
          <p:cNvSpPr txBox="1"/>
          <p:nvPr/>
        </p:nvSpPr>
        <p:spPr>
          <a:xfrm>
            <a:off x="4114801" y="707257"/>
            <a:ext cx="3962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族群人數變化</a:t>
            </a: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70F8725A-9BD7-2694-9C58-498E0B635C87}"/>
              </a:ext>
            </a:extLst>
          </p:cNvPr>
          <p:cNvSpPr/>
          <p:nvPr/>
        </p:nvSpPr>
        <p:spPr>
          <a:xfrm>
            <a:off x="1185113" y="1942508"/>
            <a:ext cx="7744048" cy="4351338"/>
          </a:xfrm>
          <a:prstGeom prst="rect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6" name="內容版面配置區 4">
            <a:extLst>
              <a:ext uri="{FF2B5EF4-FFF2-40B4-BE49-F238E27FC236}">
                <a16:creationId xmlns:a16="http://schemas.microsoft.com/office/drawing/2014/main" id="{974C6876-BE44-5DBD-96C4-F2180F65C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87" y="1798736"/>
            <a:ext cx="7744048" cy="435133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2ABAD7-E437-06D7-EF63-BE67CBF91B1C}"/>
              </a:ext>
            </a:extLst>
          </p:cNvPr>
          <p:cNvSpPr txBox="1"/>
          <p:nvPr/>
        </p:nvSpPr>
        <p:spPr>
          <a:xfrm>
            <a:off x="5902898" y="5695990"/>
            <a:ext cx="286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* </a:t>
            </a:r>
            <a:r>
              <a:rPr kumimoji="1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不同月份下的演變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01D8E7B-1430-C005-6896-9DF4B02CC20C}"/>
              </a:ext>
            </a:extLst>
          </p:cNvPr>
          <p:cNvSpPr/>
          <p:nvPr/>
        </p:nvSpPr>
        <p:spPr>
          <a:xfrm>
            <a:off x="3512015" y="3937001"/>
            <a:ext cx="1480457" cy="6942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E8E1A50-1E5E-275D-78CB-564BBFAD4F7D}"/>
              </a:ext>
            </a:extLst>
          </p:cNvPr>
          <p:cNvSpPr/>
          <p:nvPr/>
        </p:nvSpPr>
        <p:spPr>
          <a:xfrm>
            <a:off x="6671293" y="3691467"/>
            <a:ext cx="1618342" cy="16868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直線箭頭接點 37">
            <a:extLst>
              <a:ext uri="{FF2B5EF4-FFF2-40B4-BE49-F238E27FC236}">
                <a16:creationId xmlns:a16="http://schemas.microsoft.com/office/drawing/2014/main" id="{543E856D-7DC7-DD51-DE86-57B732A68C86}"/>
              </a:ext>
            </a:extLst>
          </p:cNvPr>
          <p:cNvCxnSpPr/>
          <p:nvPr/>
        </p:nvCxnSpPr>
        <p:spPr>
          <a:xfrm>
            <a:off x="3361267" y="4758267"/>
            <a:ext cx="3336835" cy="268518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8">
            <a:extLst>
              <a:ext uri="{FF2B5EF4-FFF2-40B4-BE49-F238E27FC236}">
                <a16:creationId xmlns:a16="http://schemas.microsoft.com/office/drawing/2014/main" id="{42F63838-CAD8-752F-19E4-75343217CF25}"/>
              </a:ext>
            </a:extLst>
          </p:cNvPr>
          <p:cNvCxnSpPr/>
          <p:nvPr/>
        </p:nvCxnSpPr>
        <p:spPr>
          <a:xfrm>
            <a:off x="3395133" y="4766733"/>
            <a:ext cx="3251660" cy="243891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C1B4045-3224-958E-0985-D8161DFC4B49}"/>
              </a:ext>
            </a:extLst>
          </p:cNvPr>
          <p:cNvSpPr txBox="1"/>
          <p:nvPr/>
        </p:nvSpPr>
        <p:spPr>
          <a:xfrm>
            <a:off x="2352676" y="1860502"/>
            <a:ext cx="4510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新顧客族群（</a:t>
            </a:r>
            <a:r>
              <a:rPr kumimoji="1" lang="en-US" altLang="zh-TW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N2</a:t>
            </a: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在下降</a:t>
            </a: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一辦價值顧客（</a:t>
            </a:r>
            <a:r>
              <a:rPr kumimoji="1" lang="en-US" altLang="zh-TW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R1</a:t>
            </a: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）在增加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9F3A7F8-2900-6BC6-FD0B-4257F639C3A7}"/>
              </a:ext>
            </a:extLst>
          </p:cNvPr>
          <p:cNvSpPr txBox="1"/>
          <p:nvPr/>
        </p:nvSpPr>
        <p:spPr>
          <a:xfrm>
            <a:off x="9172412" y="2642154"/>
            <a:ext cx="225178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延伸問題：</a:t>
            </a: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TW" sz="1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TW" sz="2000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N2</a:t>
            </a:r>
            <a:endParaRPr kumimoji="1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1" lang="en-US" altLang="zh-TW" sz="2000" b="1" dirty="0">
              <a:solidFill>
                <a:srgbClr val="405A46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TW" sz="12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1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R1</a:t>
            </a:r>
            <a:endParaRPr kumimoji="1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05A46"/>
              </a:solidFill>
              <a:effectLst/>
              <a:uLnTx/>
              <a:uFillTx/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endParaRPr>
          </a:p>
        </p:txBody>
      </p:sp>
      <p:sp>
        <p:nvSpPr>
          <p:cNvPr id="44" name="向右箭號 14">
            <a:extLst>
              <a:ext uri="{FF2B5EF4-FFF2-40B4-BE49-F238E27FC236}">
                <a16:creationId xmlns:a16="http://schemas.microsoft.com/office/drawing/2014/main" id="{BA6F4941-6457-6A87-D360-58096B030BDD}"/>
              </a:ext>
            </a:extLst>
          </p:cNvPr>
          <p:cNvSpPr/>
          <p:nvPr/>
        </p:nvSpPr>
        <p:spPr>
          <a:xfrm>
            <a:off x="9282545" y="3593223"/>
            <a:ext cx="277767" cy="238233"/>
          </a:xfrm>
          <a:prstGeom prst="rightArrow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492DCF9-2BFA-EE8A-F7B8-10AC842033A4}"/>
              </a:ext>
            </a:extLst>
          </p:cNvPr>
          <p:cNvSpPr txBox="1"/>
          <p:nvPr/>
        </p:nvSpPr>
        <p:spPr>
          <a:xfrm>
            <a:off x="9606266" y="3514620"/>
            <a:ext cx="1518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05A46"/>
                </a:solidFill>
                <a:effectLst/>
                <a:uLnTx/>
                <a:uFillTx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新客源減少</a:t>
            </a:r>
          </a:p>
        </p:txBody>
      </p:sp>
      <p:cxnSp>
        <p:nvCxnSpPr>
          <p:cNvPr id="46" name="直線箭頭接點 37">
            <a:extLst>
              <a:ext uri="{FF2B5EF4-FFF2-40B4-BE49-F238E27FC236}">
                <a16:creationId xmlns:a16="http://schemas.microsoft.com/office/drawing/2014/main" id="{F2AA1681-2430-981E-ED2C-3A4376266CD6}"/>
              </a:ext>
            </a:extLst>
          </p:cNvPr>
          <p:cNvCxnSpPr/>
          <p:nvPr/>
        </p:nvCxnSpPr>
        <p:spPr>
          <a:xfrm flipV="1">
            <a:off x="4919132" y="4021667"/>
            <a:ext cx="1761068" cy="222548"/>
          </a:xfrm>
          <a:prstGeom prst="straightConnector1">
            <a:avLst/>
          </a:prstGeom>
          <a:ln w="920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8">
            <a:extLst>
              <a:ext uri="{FF2B5EF4-FFF2-40B4-BE49-F238E27FC236}">
                <a16:creationId xmlns:a16="http://schemas.microsoft.com/office/drawing/2014/main" id="{560CC681-76D0-5F39-DB1F-8F8FF631F44A}"/>
              </a:ext>
            </a:extLst>
          </p:cNvPr>
          <p:cNvCxnSpPr/>
          <p:nvPr/>
        </p:nvCxnSpPr>
        <p:spPr>
          <a:xfrm flipV="1">
            <a:off x="4978400" y="4030133"/>
            <a:ext cx="1667933" cy="211668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C83CA0E-24FD-A966-22D1-051E50F1C5B7}"/>
              </a:ext>
            </a:extLst>
          </p:cNvPr>
          <p:cNvSpPr txBox="1"/>
          <p:nvPr/>
        </p:nvSpPr>
        <p:spPr>
          <a:xfrm>
            <a:off x="9623194" y="443045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b="1" dirty="0">
                <a:solidFill>
                  <a:srgbClr val="405A4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消費力較低</a:t>
            </a:r>
            <a:endParaRPr kumimoji="1" lang="zh-TW" altLang="en-US" dirty="0"/>
          </a:p>
        </p:txBody>
      </p:sp>
      <p:sp>
        <p:nvSpPr>
          <p:cNvPr id="49" name="向右箭號 46">
            <a:extLst>
              <a:ext uri="{FF2B5EF4-FFF2-40B4-BE49-F238E27FC236}">
                <a16:creationId xmlns:a16="http://schemas.microsoft.com/office/drawing/2014/main" id="{1A9230A3-090D-4EFB-353F-C1A17990D41E}"/>
              </a:ext>
            </a:extLst>
          </p:cNvPr>
          <p:cNvSpPr/>
          <p:nvPr/>
        </p:nvSpPr>
        <p:spPr>
          <a:xfrm>
            <a:off x="9298162" y="4496003"/>
            <a:ext cx="277767" cy="238233"/>
          </a:xfrm>
          <a:prstGeom prst="rightArrow">
            <a:avLst/>
          </a:prstGeom>
          <a:solidFill>
            <a:srgbClr val="4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BF63EF0-4A89-1EA3-8316-4BB669AA545B}"/>
              </a:ext>
            </a:extLst>
          </p:cNvPr>
          <p:cNvSpPr/>
          <p:nvPr/>
        </p:nvSpPr>
        <p:spPr>
          <a:xfrm>
            <a:off x="1886415" y="3505200"/>
            <a:ext cx="1480457" cy="18457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253927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1857</TotalTime>
  <Words>1021</Words>
  <Application>Microsoft Office PowerPoint</Application>
  <PresentationFormat>寬螢幕</PresentationFormat>
  <Paragraphs>265</Paragraphs>
  <Slides>43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맑은 고딕</vt:lpstr>
      <vt:lpstr>微軟正黑體</vt:lpstr>
      <vt:lpstr>Baskerville Old Face</vt:lpstr>
      <vt:lpstr>Calibri</vt:lpstr>
      <vt:lpstr>微軟正黑體</vt:lpstr>
      <vt:lpstr>Arial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조현석</dc:creator>
  <cp:keywords/>
  <dc:description/>
  <cp:lastModifiedBy>B082040005</cp:lastModifiedBy>
  <cp:revision>105</cp:revision>
  <dcterms:created xsi:type="dcterms:W3CDTF">2022-03-09T05:06:29Z</dcterms:created>
  <dcterms:modified xsi:type="dcterms:W3CDTF">2022-06-12T16:42:10Z</dcterms:modified>
  <cp:category/>
</cp:coreProperties>
</file>